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9"/>
  </p:notesMasterIdLst>
  <p:sldIdLst>
    <p:sldId id="256" r:id="rId2"/>
    <p:sldId id="299" r:id="rId3"/>
    <p:sldId id="300" r:id="rId4"/>
    <p:sldId id="301" r:id="rId5"/>
    <p:sldId id="302" r:id="rId6"/>
    <p:sldId id="296" r:id="rId7"/>
    <p:sldId id="298" r:id="rId8"/>
    <p:sldId id="275" r:id="rId9"/>
    <p:sldId id="281" r:id="rId10"/>
    <p:sldId id="286" r:id="rId11"/>
    <p:sldId id="295" r:id="rId12"/>
    <p:sldId id="287" r:id="rId13"/>
    <p:sldId id="303" r:id="rId14"/>
    <p:sldId id="288" r:id="rId15"/>
    <p:sldId id="289" r:id="rId16"/>
    <p:sldId id="283" r:id="rId17"/>
    <p:sldId id="267"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344"/>
    <a:srgbClr val="0A0652"/>
    <a:srgbClr val="0D086E"/>
    <a:srgbClr val="1B106A"/>
    <a:srgbClr val="003366"/>
    <a:srgbClr val="244156"/>
    <a:srgbClr val="294B65"/>
    <a:srgbClr val="000066"/>
    <a:srgbClr val="ECECEC"/>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7" autoAdjust="0"/>
    <p:restoredTop sz="93277" autoAdjust="0"/>
  </p:normalViewPr>
  <p:slideViewPr>
    <p:cSldViewPr snapToGrid="0">
      <p:cViewPr varScale="1">
        <p:scale>
          <a:sx n="64" d="100"/>
          <a:sy n="64" d="100"/>
        </p:scale>
        <p:origin x="924" y="48"/>
      </p:cViewPr>
      <p:guideLst/>
    </p:cSldViewPr>
  </p:slideViewPr>
  <p:outlineViewPr>
    <p:cViewPr>
      <p:scale>
        <a:sx n="33" d="100"/>
        <a:sy n="33" d="100"/>
      </p:scale>
      <p:origin x="0" y="-15144"/>
    </p:cViewPr>
  </p:outlineViewPr>
  <p:notesTextViewPr>
    <p:cViewPr>
      <p:scale>
        <a:sx n="3" d="2"/>
        <a:sy n="3" d="2"/>
      </p:scale>
      <p:origin x="0" y="0"/>
    </p:cViewPr>
  </p:notesTextViewPr>
  <p:notesViewPr>
    <p:cSldViewPr snapToGrid="0">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269CA-5657-4D39-93F9-13D71F73EAF0}"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FA4A6BD8-6BA6-4ED1-9327-E30F993B9562}">
      <dgm:prSet phldrT="[Text]"/>
      <dgm:spPr/>
      <dgm:t>
        <a:bodyPr/>
        <a:lstStyle/>
        <a:p>
          <a:r>
            <a:rPr lang="en-US" dirty="0"/>
            <a:t>Grant Agreement Start Date </a:t>
          </a:r>
        </a:p>
      </dgm:t>
    </dgm:pt>
    <dgm:pt modelId="{2F663A9A-E216-4FC8-BA2D-18700D1F532D}" type="parTrans" cxnId="{D5C91EF7-EC7F-485E-99AE-6A1CF7BC76FD}">
      <dgm:prSet/>
      <dgm:spPr/>
      <dgm:t>
        <a:bodyPr/>
        <a:lstStyle/>
        <a:p>
          <a:endParaRPr lang="en-US"/>
        </a:p>
      </dgm:t>
    </dgm:pt>
    <dgm:pt modelId="{8E60D91A-A2ED-4363-B536-5F19CFE61BB6}" type="sibTrans" cxnId="{D5C91EF7-EC7F-485E-99AE-6A1CF7BC76FD}">
      <dgm:prSet/>
      <dgm:spPr/>
      <dgm:t>
        <a:bodyPr/>
        <a:lstStyle/>
        <a:p>
          <a:endParaRPr lang="en-US"/>
        </a:p>
      </dgm:t>
    </dgm:pt>
    <dgm:pt modelId="{E5ED36A6-673C-4157-B49B-4DA5E705C8C4}">
      <dgm:prSet phldrT="[Text]"/>
      <dgm:spPr/>
      <dgm:t>
        <a:bodyPr/>
        <a:lstStyle/>
        <a:p>
          <a:r>
            <a:rPr lang="en-US" dirty="0"/>
            <a:t>OCSAR Report</a:t>
          </a:r>
        </a:p>
      </dgm:t>
    </dgm:pt>
    <dgm:pt modelId="{2A26132A-ABC1-4A13-87A2-6FC73DFBD8FE}" type="parTrans" cxnId="{7658A527-94EC-4D5B-93C9-D3D271540258}">
      <dgm:prSet/>
      <dgm:spPr/>
      <dgm:t>
        <a:bodyPr/>
        <a:lstStyle/>
        <a:p>
          <a:endParaRPr lang="en-US"/>
        </a:p>
      </dgm:t>
    </dgm:pt>
    <dgm:pt modelId="{D43EE6E6-7B59-485E-BC8B-1349B022A920}" type="sibTrans" cxnId="{7658A527-94EC-4D5B-93C9-D3D271540258}">
      <dgm:prSet/>
      <dgm:spPr/>
      <dgm:t>
        <a:bodyPr/>
        <a:lstStyle/>
        <a:p>
          <a:endParaRPr lang="en-US"/>
        </a:p>
      </dgm:t>
    </dgm:pt>
    <dgm:pt modelId="{25666933-7890-4260-98AC-C253FFC017F2}">
      <dgm:prSet phldrT="[Text]"/>
      <dgm:spPr/>
      <dgm:t>
        <a:bodyPr/>
        <a:lstStyle/>
        <a:p>
          <a:r>
            <a:rPr lang="en-US" dirty="0"/>
            <a:t>End of Fiscal Year </a:t>
          </a:r>
        </a:p>
        <a:p>
          <a:r>
            <a:rPr lang="en-US" dirty="0"/>
            <a:t>12 Months </a:t>
          </a:r>
        </a:p>
      </dgm:t>
    </dgm:pt>
    <dgm:pt modelId="{1B2F7AAC-6400-4C57-845D-115D4FC4D6A2}" type="parTrans" cxnId="{6174CA64-E86C-4700-A45C-C77AC2CC3170}">
      <dgm:prSet/>
      <dgm:spPr/>
      <dgm:t>
        <a:bodyPr/>
        <a:lstStyle/>
        <a:p>
          <a:endParaRPr lang="en-US"/>
        </a:p>
      </dgm:t>
    </dgm:pt>
    <dgm:pt modelId="{8F6C787D-DD4D-4324-A819-0710F73963AF}" type="sibTrans" cxnId="{6174CA64-E86C-4700-A45C-C77AC2CC3170}">
      <dgm:prSet/>
      <dgm:spPr/>
      <dgm:t>
        <a:bodyPr/>
        <a:lstStyle/>
        <a:p>
          <a:endParaRPr lang="en-US"/>
        </a:p>
      </dgm:t>
    </dgm:pt>
    <dgm:pt modelId="{42BDA0D8-FF4C-4BA3-B065-4251E249559E}">
      <dgm:prSet phldrT="[Text]"/>
      <dgm:spPr/>
      <dgm:t>
        <a:bodyPr/>
        <a:lstStyle/>
        <a:p>
          <a:r>
            <a:rPr lang="en-US" dirty="0"/>
            <a:t>OCSAR Report </a:t>
          </a:r>
        </a:p>
      </dgm:t>
    </dgm:pt>
    <dgm:pt modelId="{029E0FBE-0CD4-4537-833F-452993834E5E}" type="parTrans" cxnId="{97A12531-8056-4D76-8E90-DB68F9D02D17}">
      <dgm:prSet/>
      <dgm:spPr/>
      <dgm:t>
        <a:bodyPr/>
        <a:lstStyle/>
        <a:p>
          <a:endParaRPr lang="en-US"/>
        </a:p>
      </dgm:t>
    </dgm:pt>
    <dgm:pt modelId="{4AA945C5-8305-4ADA-BA18-01DCEE185962}" type="sibTrans" cxnId="{97A12531-8056-4D76-8E90-DB68F9D02D17}">
      <dgm:prSet/>
      <dgm:spPr/>
      <dgm:t>
        <a:bodyPr/>
        <a:lstStyle/>
        <a:p>
          <a:endParaRPr lang="en-US"/>
        </a:p>
      </dgm:t>
    </dgm:pt>
    <dgm:pt modelId="{17516330-DD8F-4215-88FA-A67CED5D6DDF}">
      <dgm:prSet phldrT="[Text]"/>
      <dgm:spPr/>
      <dgm:t>
        <a:bodyPr/>
        <a:lstStyle/>
        <a:p>
          <a:r>
            <a:rPr lang="en-US" dirty="0"/>
            <a:t>Project Completion Report</a:t>
          </a:r>
        </a:p>
      </dgm:t>
    </dgm:pt>
    <dgm:pt modelId="{839AC9F8-2F1E-410F-9A41-665766FD2743}" type="parTrans" cxnId="{5B2FF150-5465-402B-9AE6-80763595FB7C}">
      <dgm:prSet/>
      <dgm:spPr/>
      <dgm:t>
        <a:bodyPr/>
        <a:lstStyle/>
        <a:p>
          <a:endParaRPr lang="en-US"/>
        </a:p>
      </dgm:t>
    </dgm:pt>
    <dgm:pt modelId="{E5B22410-D982-485E-B46A-9EB22F418895}" type="sibTrans" cxnId="{5B2FF150-5465-402B-9AE6-80763595FB7C}">
      <dgm:prSet/>
      <dgm:spPr/>
      <dgm:t>
        <a:bodyPr/>
        <a:lstStyle/>
        <a:p>
          <a:endParaRPr lang="en-US"/>
        </a:p>
      </dgm:t>
    </dgm:pt>
    <dgm:pt modelId="{1D4E221F-B91B-4EA9-AEC5-5BC44963B62F}" type="pres">
      <dgm:prSet presAssocID="{EA5269CA-5657-4D39-93F9-13D71F73EAF0}" presName="cycle" presStyleCnt="0">
        <dgm:presLayoutVars>
          <dgm:dir/>
          <dgm:resizeHandles val="exact"/>
        </dgm:presLayoutVars>
      </dgm:prSet>
      <dgm:spPr/>
    </dgm:pt>
    <dgm:pt modelId="{B7061D2D-4614-4A9A-AA94-4A1B38B575B7}" type="pres">
      <dgm:prSet presAssocID="{FA4A6BD8-6BA6-4ED1-9327-E30F993B9562}" presName="node" presStyleLbl="node1" presStyleIdx="0" presStyleCnt="5">
        <dgm:presLayoutVars>
          <dgm:bulletEnabled val="1"/>
        </dgm:presLayoutVars>
      </dgm:prSet>
      <dgm:spPr/>
    </dgm:pt>
    <dgm:pt modelId="{D4A78811-D47F-490B-925A-3E3D5634A236}" type="pres">
      <dgm:prSet presAssocID="{FA4A6BD8-6BA6-4ED1-9327-E30F993B9562}" presName="spNode" presStyleCnt="0"/>
      <dgm:spPr/>
    </dgm:pt>
    <dgm:pt modelId="{7AE35729-F4DB-44B5-8896-6CCA52104401}" type="pres">
      <dgm:prSet presAssocID="{8E60D91A-A2ED-4363-B536-5F19CFE61BB6}" presName="sibTrans" presStyleLbl="sibTrans1D1" presStyleIdx="0" presStyleCnt="5"/>
      <dgm:spPr/>
    </dgm:pt>
    <dgm:pt modelId="{68138A31-87E5-46AB-8A1E-44985FD00363}" type="pres">
      <dgm:prSet presAssocID="{E5ED36A6-673C-4157-B49B-4DA5E705C8C4}" presName="node" presStyleLbl="node1" presStyleIdx="1" presStyleCnt="5">
        <dgm:presLayoutVars>
          <dgm:bulletEnabled val="1"/>
        </dgm:presLayoutVars>
      </dgm:prSet>
      <dgm:spPr/>
    </dgm:pt>
    <dgm:pt modelId="{FB9E1A33-142A-42D0-84E6-B93D746F7E7C}" type="pres">
      <dgm:prSet presAssocID="{E5ED36A6-673C-4157-B49B-4DA5E705C8C4}" presName="spNode" presStyleCnt="0"/>
      <dgm:spPr/>
    </dgm:pt>
    <dgm:pt modelId="{7366895C-6638-41CE-AFCD-48D0C1801B57}" type="pres">
      <dgm:prSet presAssocID="{D43EE6E6-7B59-485E-BC8B-1349B022A920}" presName="sibTrans" presStyleLbl="sibTrans1D1" presStyleIdx="1" presStyleCnt="5"/>
      <dgm:spPr/>
    </dgm:pt>
    <dgm:pt modelId="{765D1429-35FF-489B-9A6D-D3175817AA00}" type="pres">
      <dgm:prSet presAssocID="{25666933-7890-4260-98AC-C253FFC017F2}" presName="node" presStyleLbl="node1" presStyleIdx="2" presStyleCnt="5">
        <dgm:presLayoutVars>
          <dgm:bulletEnabled val="1"/>
        </dgm:presLayoutVars>
      </dgm:prSet>
      <dgm:spPr/>
    </dgm:pt>
    <dgm:pt modelId="{D10020A5-48B5-45BF-A29B-F7EBA474A656}" type="pres">
      <dgm:prSet presAssocID="{25666933-7890-4260-98AC-C253FFC017F2}" presName="spNode" presStyleCnt="0"/>
      <dgm:spPr/>
    </dgm:pt>
    <dgm:pt modelId="{848EDB63-BE33-4DBC-9AD0-26563F0473A9}" type="pres">
      <dgm:prSet presAssocID="{8F6C787D-DD4D-4324-A819-0710F73963AF}" presName="sibTrans" presStyleLbl="sibTrans1D1" presStyleIdx="2" presStyleCnt="5"/>
      <dgm:spPr/>
    </dgm:pt>
    <dgm:pt modelId="{ECEFB3F7-ADCC-4CF9-80F7-585045EDB778}" type="pres">
      <dgm:prSet presAssocID="{42BDA0D8-FF4C-4BA3-B065-4251E249559E}" presName="node" presStyleLbl="node1" presStyleIdx="3" presStyleCnt="5">
        <dgm:presLayoutVars>
          <dgm:bulletEnabled val="1"/>
        </dgm:presLayoutVars>
      </dgm:prSet>
      <dgm:spPr/>
    </dgm:pt>
    <dgm:pt modelId="{3C647AE2-87EC-4101-9E12-667DBD3D237D}" type="pres">
      <dgm:prSet presAssocID="{42BDA0D8-FF4C-4BA3-B065-4251E249559E}" presName="spNode" presStyleCnt="0"/>
      <dgm:spPr/>
    </dgm:pt>
    <dgm:pt modelId="{A23B2AE0-2BA9-4383-9B44-06899792351E}" type="pres">
      <dgm:prSet presAssocID="{4AA945C5-8305-4ADA-BA18-01DCEE185962}" presName="sibTrans" presStyleLbl="sibTrans1D1" presStyleIdx="3" presStyleCnt="5"/>
      <dgm:spPr/>
    </dgm:pt>
    <dgm:pt modelId="{C7274389-4893-4906-AD08-9CB1A650682A}" type="pres">
      <dgm:prSet presAssocID="{17516330-DD8F-4215-88FA-A67CED5D6DDF}" presName="node" presStyleLbl="node1" presStyleIdx="4" presStyleCnt="5">
        <dgm:presLayoutVars>
          <dgm:bulletEnabled val="1"/>
        </dgm:presLayoutVars>
      </dgm:prSet>
      <dgm:spPr/>
    </dgm:pt>
    <dgm:pt modelId="{057C00CE-D7BA-4753-8443-A1ED6479FCB8}" type="pres">
      <dgm:prSet presAssocID="{17516330-DD8F-4215-88FA-A67CED5D6DDF}" presName="spNode" presStyleCnt="0"/>
      <dgm:spPr/>
    </dgm:pt>
    <dgm:pt modelId="{68D04FAD-43FD-426B-9012-2896C8186184}" type="pres">
      <dgm:prSet presAssocID="{E5B22410-D982-485E-B46A-9EB22F418895}" presName="sibTrans" presStyleLbl="sibTrans1D1" presStyleIdx="4" presStyleCnt="5"/>
      <dgm:spPr/>
    </dgm:pt>
  </dgm:ptLst>
  <dgm:cxnLst>
    <dgm:cxn modelId="{6039D81B-BA81-469B-95C7-7EE083DB428E}" type="presOf" srcId="{D43EE6E6-7B59-485E-BC8B-1349B022A920}" destId="{7366895C-6638-41CE-AFCD-48D0C1801B57}" srcOrd="0" destOrd="0" presId="urn:microsoft.com/office/officeart/2005/8/layout/cycle5"/>
    <dgm:cxn modelId="{7658A527-94EC-4D5B-93C9-D3D271540258}" srcId="{EA5269CA-5657-4D39-93F9-13D71F73EAF0}" destId="{E5ED36A6-673C-4157-B49B-4DA5E705C8C4}" srcOrd="1" destOrd="0" parTransId="{2A26132A-ABC1-4A13-87A2-6FC73DFBD8FE}" sibTransId="{D43EE6E6-7B59-485E-BC8B-1349B022A920}"/>
    <dgm:cxn modelId="{97A12531-8056-4D76-8E90-DB68F9D02D17}" srcId="{EA5269CA-5657-4D39-93F9-13D71F73EAF0}" destId="{42BDA0D8-FF4C-4BA3-B065-4251E249559E}" srcOrd="3" destOrd="0" parTransId="{029E0FBE-0CD4-4537-833F-452993834E5E}" sibTransId="{4AA945C5-8305-4ADA-BA18-01DCEE185962}"/>
    <dgm:cxn modelId="{8668873A-8A03-4067-AF4D-A466C324073C}" type="presOf" srcId="{E5ED36A6-673C-4157-B49B-4DA5E705C8C4}" destId="{68138A31-87E5-46AB-8A1E-44985FD00363}" srcOrd="0" destOrd="0" presId="urn:microsoft.com/office/officeart/2005/8/layout/cycle5"/>
    <dgm:cxn modelId="{3835725F-0810-483D-BAA7-B0741091DE4B}" type="presOf" srcId="{EA5269CA-5657-4D39-93F9-13D71F73EAF0}" destId="{1D4E221F-B91B-4EA9-AEC5-5BC44963B62F}" srcOrd="0" destOrd="0" presId="urn:microsoft.com/office/officeart/2005/8/layout/cycle5"/>
    <dgm:cxn modelId="{771ED760-F3F2-4FF2-9ACD-8EA4F4FD5F49}" type="presOf" srcId="{FA4A6BD8-6BA6-4ED1-9327-E30F993B9562}" destId="{B7061D2D-4614-4A9A-AA94-4A1B38B575B7}" srcOrd="0" destOrd="0" presId="urn:microsoft.com/office/officeart/2005/8/layout/cycle5"/>
    <dgm:cxn modelId="{6174CA64-E86C-4700-A45C-C77AC2CC3170}" srcId="{EA5269CA-5657-4D39-93F9-13D71F73EAF0}" destId="{25666933-7890-4260-98AC-C253FFC017F2}" srcOrd="2" destOrd="0" parTransId="{1B2F7AAC-6400-4C57-845D-115D4FC4D6A2}" sibTransId="{8F6C787D-DD4D-4324-A819-0710F73963AF}"/>
    <dgm:cxn modelId="{7962774B-5BE2-441F-8C48-F6834FC0D440}" type="presOf" srcId="{8E60D91A-A2ED-4363-B536-5F19CFE61BB6}" destId="{7AE35729-F4DB-44B5-8896-6CCA52104401}" srcOrd="0" destOrd="0" presId="urn:microsoft.com/office/officeart/2005/8/layout/cycle5"/>
    <dgm:cxn modelId="{5B2FF150-5465-402B-9AE6-80763595FB7C}" srcId="{EA5269CA-5657-4D39-93F9-13D71F73EAF0}" destId="{17516330-DD8F-4215-88FA-A67CED5D6DDF}" srcOrd="4" destOrd="0" parTransId="{839AC9F8-2F1E-410F-9A41-665766FD2743}" sibTransId="{E5B22410-D982-485E-B46A-9EB22F418895}"/>
    <dgm:cxn modelId="{FE8A827D-62A4-465A-B010-A6CDABB9EB25}" type="presOf" srcId="{17516330-DD8F-4215-88FA-A67CED5D6DDF}" destId="{C7274389-4893-4906-AD08-9CB1A650682A}" srcOrd="0" destOrd="0" presId="urn:microsoft.com/office/officeart/2005/8/layout/cycle5"/>
    <dgm:cxn modelId="{F8F1FF84-0B2B-470D-9B2D-21EA55659445}" type="presOf" srcId="{42BDA0D8-FF4C-4BA3-B065-4251E249559E}" destId="{ECEFB3F7-ADCC-4CF9-80F7-585045EDB778}" srcOrd="0" destOrd="0" presId="urn:microsoft.com/office/officeart/2005/8/layout/cycle5"/>
    <dgm:cxn modelId="{97D13D9A-4C24-4293-B3CA-A31B9CC8F3A1}" type="presOf" srcId="{4AA945C5-8305-4ADA-BA18-01DCEE185962}" destId="{A23B2AE0-2BA9-4383-9B44-06899792351E}" srcOrd="0" destOrd="0" presId="urn:microsoft.com/office/officeart/2005/8/layout/cycle5"/>
    <dgm:cxn modelId="{839B47B9-50FB-4DDA-931E-BBC587960883}" type="presOf" srcId="{E5B22410-D982-485E-B46A-9EB22F418895}" destId="{68D04FAD-43FD-426B-9012-2896C8186184}" srcOrd="0" destOrd="0" presId="urn:microsoft.com/office/officeart/2005/8/layout/cycle5"/>
    <dgm:cxn modelId="{61FFA1C7-B02C-4079-A99C-609D18A7E86D}" type="presOf" srcId="{8F6C787D-DD4D-4324-A819-0710F73963AF}" destId="{848EDB63-BE33-4DBC-9AD0-26563F0473A9}" srcOrd="0" destOrd="0" presId="urn:microsoft.com/office/officeart/2005/8/layout/cycle5"/>
    <dgm:cxn modelId="{150D51C8-B164-47A8-BB70-FD292BC80249}" type="presOf" srcId="{25666933-7890-4260-98AC-C253FFC017F2}" destId="{765D1429-35FF-489B-9A6D-D3175817AA00}" srcOrd="0" destOrd="0" presId="urn:microsoft.com/office/officeart/2005/8/layout/cycle5"/>
    <dgm:cxn modelId="{D5C91EF7-EC7F-485E-99AE-6A1CF7BC76FD}" srcId="{EA5269CA-5657-4D39-93F9-13D71F73EAF0}" destId="{FA4A6BD8-6BA6-4ED1-9327-E30F993B9562}" srcOrd="0" destOrd="0" parTransId="{2F663A9A-E216-4FC8-BA2D-18700D1F532D}" sibTransId="{8E60D91A-A2ED-4363-B536-5F19CFE61BB6}"/>
    <dgm:cxn modelId="{BB191B7C-52F0-44CB-8926-C1218DF37C1D}" type="presParOf" srcId="{1D4E221F-B91B-4EA9-AEC5-5BC44963B62F}" destId="{B7061D2D-4614-4A9A-AA94-4A1B38B575B7}" srcOrd="0" destOrd="0" presId="urn:microsoft.com/office/officeart/2005/8/layout/cycle5"/>
    <dgm:cxn modelId="{BBD66DE9-B29A-472B-97B4-D0A36E3AA91E}" type="presParOf" srcId="{1D4E221F-B91B-4EA9-AEC5-5BC44963B62F}" destId="{D4A78811-D47F-490B-925A-3E3D5634A236}" srcOrd="1" destOrd="0" presId="urn:microsoft.com/office/officeart/2005/8/layout/cycle5"/>
    <dgm:cxn modelId="{626CEBEF-769E-41FA-9F05-1FE060BFECFD}" type="presParOf" srcId="{1D4E221F-B91B-4EA9-AEC5-5BC44963B62F}" destId="{7AE35729-F4DB-44B5-8896-6CCA52104401}" srcOrd="2" destOrd="0" presId="urn:microsoft.com/office/officeart/2005/8/layout/cycle5"/>
    <dgm:cxn modelId="{12FB956A-4545-477E-873F-FA8B38BA1CA7}" type="presParOf" srcId="{1D4E221F-B91B-4EA9-AEC5-5BC44963B62F}" destId="{68138A31-87E5-46AB-8A1E-44985FD00363}" srcOrd="3" destOrd="0" presId="urn:microsoft.com/office/officeart/2005/8/layout/cycle5"/>
    <dgm:cxn modelId="{BBE691A3-240C-421E-A67F-533F77397BD4}" type="presParOf" srcId="{1D4E221F-B91B-4EA9-AEC5-5BC44963B62F}" destId="{FB9E1A33-142A-42D0-84E6-B93D746F7E7C}" srcOrd="4" destOrd="0" presId="urn:microsoft.com/office/officeart/2005/8/layout/cycle5"/>
    <dgm:cxn modelId="{41FBFC53-4CE8-4E0B-8046-F328E98AE2AC}" type="presParOf" srcId="{1D4E221F-B91B-4EA9-AEC5-5BC44963B62F}" destId="{7366895C-6638-41CE-AFCD-48D0C1801B57}" srcOrd="5" destOrd="0" presId="urn:microsoft.com/office/officeart/2005/8/layout/cycle5"/>
    <dgm:cxn modelId="{21D694C1-8754-40D2-A046-2561FBDAFEBB}" type="presParOf" srcId="{1D4E221F-B91B-4EA9-AEC5-5BC44963B62F}" destId="{765D1429-35FF-489B-9A6D-D3175817AA00}" srcOrd="6" destOrd="0" presId="urn:microsoft.com/office/officeart/2005/8/layout/cycle5"/>
    <dgm:cxn modelId="{96E1F7C5-4159-4F24-8124-FD81BA74EFC6}" type="presParOf" srcId="{1D4E221F-B91B-4EA9-AEC5-5BC44963B62F}" destId="{D10020A5-48B5-45BF-A29B-F7EBA474A656}" srcOrd="7" destOrd="0" presId="urn:microsoft.com/office/officeart/2005/8/layout/cycle5"/>
    <dgm:cxn modelId="{F78ED220-4D32-42F2-A91D-181C60BE7D5B}" type="presParOf" srcId="{1D4E221F-B91B-4EA9-AEC5-5BC44963B62F}" destId="{848EDB63-BE33-4DBC-9AD0-26563F0473A9}" srcOrd="8" destOrd="0" presId="urn:microsoft.com/office/officeart/2005/8/layout/cycle5"/>
    <dgm:cxn modelId="{E982660E-72D4-4055-AE27-0A79FB8A4619}" type="presParOf" srcId="{1D4E221F-B91B-4EA9-AEC5-5BC44963B62F}" destId="{ECEFB3F7-ADCC-4CF9-80F7-585045EDB778}" srcOrd="9" destOrd="0" presId="urn:microsoft.com/office/officeart/2005/8/layout/cycle5"/>
    <dgm:cxn modelId="{CD3EE18A-717D-4C72-AD99-6F0D14086FD5}" type="presParOf" srcId="{1D4E221F-B91B-4EA9-AEC5-5BC44963B62F}" destId="{3C647AE2-87EC-4101-9E12-667DBD3D237D}" srcOrd="10" destOrd="0" presId="urn:microsoft.com/office/officeart/2005/8/layout/cycle5"/>
    <dgm:cxn modelId="{E9A402BC-0DE6-4FEA-992D-A54DB5631039}" type="presParOf" srcId="{1D4E221F-B91B-4EA9-AEC5-5BC44963B62F}" destId="{A23B2AE0-2BA9-4383-9B44-06899792351E}" srcOrd="11" destOrd="0" presId="urn:microsoft.com/office/officeart/2005/8/layout/cycle5"/>
    <dgm:cxn modelId="{C91D0899-F981-4331-BF58-C4B30F618608}" type="presParOf" srcId="{1D4E221F-B91B-4EA9-AEC5-5BC44963B62F}" destId="{C7274389-4893-4906-AD08-9CB1A650682A}" srcOrd="12" destOrd="0" presId="urn:microsoft.com/office/officeart/2005/8/layout/cycle5"/>
    <dgm:cxn modelId="{2CCE6E24-5559-498C-A8D9-4FB181657700}" type="presParOf" srcId="{1D4E221F-B91B-4EA9-AEC5-5BC44963B62F}" destId="{057C00CE-D7BA-4753-8443-A1ED6479FCB8}" srcOrd="13" destOrd="0" presId="urn:microsoft.com/office/officeart/2005/8/layout/cycle5"/>
    <dgm:cxn modelId="{FF5BC5E1-5BCD-4975-894F-9A1141460BE0}" type="presParOf" srcId="{1D4E221F-B91B-4EA9-AEC5-5BC44963B62F}" destId="{68D04FAD-43FD-426B-9012-2896C8186184}" srcOrd="14"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61D2D-4614-4A9A-AA94-4A1B38B575B7}">
      <dsp:nvSpPr>
        <dsp:cNvPr id="0" name=""/>
        <dsp:cNvSpPr/>
      </dsp:nvSpPr>
      <dsp:spPr>
        <a:xfrm>
          <a:off x="2776989" y="2704"/>
          <a:ext cx="1350148" cy="87759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Grant Agreement Start Date </a:t>
          </a:r>
        </a:p>
      </dsp:txBody>
      <dsp:txXfrm>
        <a:off x="2819830" y="45545"/>
        <a:ext cx="1264466" cy="791914"/>
      </dsp:txXfrm>
    </dsp:sp>
    <dsp:sp modelId="{7AE35729-F4DB-44B5-8896-6CCA52104401}">
      <dsp:nvSpPr>
        <dsp:cNvPr id="0" name=""/>
        <dsp:cNvSpPr/>
      </dsp:nvSpPr>
      <dsp:spPr>
        <a:xfrm>
          <a:off x="1698274" y="441502"/>
          <a:ext cx="3507579" cy="3507579"/>
        </a:xfrm>
        <a:custGeom>
          <a:avLst/>
          <a:gdLst/>
          <a:ahLst/>
          <a:cxnLst/>
          <a:rect l="0" t="0" r="0" b="0"/>
          <a:pathLst>
            <a:path>
              <a:moveTo>
                <a:pt x="2609847" y="223121"/>
              </a:moveTo>
              <a:arcTo wR="1753789" hR="1753789" stAng="17953020" swAng="1212198"/>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138A31-87E5-46AB-8A1E-44985FD00363}">
      <dsp:nvSpPr>
        <dsp:cNvPr id="0" name=""/>
        <dsp:cNvSpPr/>
      </dsp:nvSpPr>
      <dsp:spPr>
        <a:xfrm>
          <a:off x="4444943" y="1214543"/>
          <a:ext cx="1350148" cy="87759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OCSAR Report</a:t>
          </a:r>
        </a:p>
      </dsp:txBody>
      <dsp:txXfrm>
        <a:off x="4487784" y="1257384"/>
        <a:ext cx="1264466" cy="791914"/>
      </dsp:txXfrm>
    </dsp:sp>
    <dsp:sp modelId="{7366895C-6638-41CE-AFCD-48D0C1801B57}">
      <dsp:nvSpPr>
        <dsp:cNvPr id="0" name=""/>
        <dsp:cNvSpPr/>
      </dsp:nvSpPr>
      <dsp:spPr>
        <a:xfrm>
          <a:off x="1698274" y="441502"/>
          <a:ext cx="3507579" cy="3507579"/>
        </a:xfrm>
        <a:custGeom>
          <a:avLst/>
          <a:gdLst/>
          <a:ahLst/>
          <a:cxnLst/>
          <a:rect l="0" t="0" r="0" b="0"/>
          <a:pathLst>
            <a:path>
              <a:moveTo>
                <a:pt x="3503380" y="1875082"/>
              </a:moveTo>
              <a:arcTo wR="1753789" hR="1753789" stAng="21837945" swAng="1360237"/>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65D1429-35FF-489B-9A6D-D3175817AA00}">
      <dsp:nvSpPr>
        <dsp:cNvPr id="0" name=""/>
        <dsp:cNvSpPr/>
      </dsp:nvSpPr>
      <dsp:spPr>
        <a:xfrm>
          <a:off x="3807841" y="3175339"/>
          <a:ext cx="1350148" cy="87759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End of Fiscal Year </a:t>
          </a:r>
        </a:p>
        <a:p>
          <a:pPr marL="0" lvl="0" indent="0" algn="ctr" defTabSz="622300">
            <a:lnSpc>
              <a:spcPct val="90000"/>
            </a:lnSpc>
            <a:spcBef>
              <a:spcPct val="0"/>
            </a:spcBef>
            <a:spcAft>
              <a:spcPct val="35000"/>
            </a:spcAft>
            <a:buNone/>
          </a:pPr>
          <a:r>
            <a:rPr lang="en-US" sz="1400" kern="1200" dirty="0"/>
            <a:t>12 Months </a:t>
          </a:r>
        </a:p>
      </dsp:txBody>
      <dsp:txXfrm>
        <a:off x="3850682" y="3218180"/>
        <a:ext cx="1264466" cy="791914"/>
      </dsp:txXfrm>
    </dsp:sp>
    <dsp:sp modelId="{848EDB63-BE33-4DBC-9AD0-26563F0473A9}">
      <dsp:nvSpPr>
        <dsp:cNvPr id="0" name=""/>
        <dsp:cNvSpPr/>
      </dsp:nvSpPr>
      <dsp:spPr>
        <a:xfrm>
          <a:off x="1698274" y="441502"/>
          <a:ext cx="3507579" cy="3507579"/>
        </a:xfrm>
        <a:custGeom>
          <a:avLst/>
          <a:gdLst/>
          <a:ahLst/>
          <a:cxnLst/>
          <a:rect l="0" t="0" r="0" b="0"/>
          <a:pathLst>
            <a:path>
              <a:moveTo>
                <a:pt x="1969197" y="3494300"/>
              </a:moveTo>
              <a:arcTo wR="1753789" hR="1753789" stAng="4976692" swAng="846615"/>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EFB3F7-ADCC-4CF9-80F7-585045EDB778}">
      <dsp:nvSpPr>
        <dsp:cNvPr id="0" name=""/>
        <dsp:cNvSpPr/>
      </dsp:nvSpPr>
      <dsp:spPr>
        <a:xfrm>
          <a:off x="1746138" y="3175339"/>
          <a:ext cx="1350148" cy="87759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OCSAR Report </a:t>
          </a:r>
        </a:p>
      </dsp:txBody>
      <dsp:txXfrm>
        <a:off x="1788979" y="3218180"/>
        <a:ext cx="1264466" cy="791914"/>
      </dsp:txXfrm>
    </dsp:sp>
    <dsp:sp modelId="{A23B2AE0-2BA9-4383-9B44-06899792351E}">
      <dsp:nvSpPr>
        <dsp:cNvPr id="0" name=""/>
        <dsp:cNvSpPr/>
      </dsp:nvSpPr>
      <dsp:spPr>
        <a:xfrm>
          <a:off x="1698274" y="441502"/>
          <a:ext cx="3507579" cy="3507579"/>
        </a:xfrm>
        <a:custGeom>
          <a:avLst/>
          <a:gdLst/>
          <a:ahLst/>
          <a:cxnLst/>
          <a:rect l="0" t="0" r="0" b="0"/>
          <a:pathLst>
            <a:path>
              <a:moveTo>
                <a:pt x="186129" y="2540060"/>
              </a:moveTo>
              <a:arcTo wR="1753789" hR="1753789" stAng="9201818" swAng="1360237"/>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7274389-4893-4906-AD08-9CB1A650682A}">
      <dsp:nvSpPr>
        <dsp:cNvPr id="0" name=""/>
        <dsp:cNvSpPr/>
      </dsp:nvSpPr>
      <dsp:spPr>
        <a:xfrm>
          <a:off x="1109036" y="1214543"/>
          <a:ext cx="1350148" cy="8775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Project Completion Report</a:t>
          </a:r>
        </a:p>
      </dsp:txBody>
      <dsp:txXfrm>
        <a:off x="1151877" y="1257384"/>
        <a:ext cx="1264466" cy="791914"/>
      </dsp:txXfrm>
    </dsp:sp>
    <dsp:sp modelId="{68D04FAD-43FD-426B-9012-2896C8186184}">
      <dsp:nvSpPr>
        <dsp:cNvPr id="0" name=""/>
        <dsp:cNvSpPr/>
      </dsp:nvSpPr>
      <dsp:spPr>
        <a:xfrm>
          <a:off x="1698274" y="441502"/>
          <a:ext cx="3507579" cy="3507579"/>
        </a:xfrm>
        <a:custGeom>
          <a:avLst/>
          <a:gdLst/>
          <a:ahLst/>
          <a:cxnLst/>
          <a:rect l="0" t="0" r="0" b="0"/>
          <a:pathLst>
            <a:path>
              <a:moveTo>
                <a:pt x="421783" y="612940"/>
              </a:moveTo>
              <a:arcTo wR="1753789" hR="1753789" stAng="13234782" swAng="1212198"/>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8BC88C-05A4-4A6A-BFAC-15E9DB5E08D6}" type="datetimeFigureOut">
              <a:rPr lang="en-US" smtClean="0"/>
              <a:t>7/11/2025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CC15F1-1E53-4684-8FD4-B4EED7914D9E}" type="slidenum">
              <a:rPr lang="en-US" smtClean="0"/>
              <a:t>‹#›</a:t>
            </a:fld>
            <a:endParaRPr lang="en-US"/>
          </a:p>
        </p:txBody>
      </p:sp>
    </p:spTree>
    <p:extLst>
      <p:ext uri="{BB962C8B-B14F-4D97-AF65-F5344CB8AC3E}">
        <p14:creationId xmlns:p14="http://schemas.microsoft.com/office/powerpoint/2010/main" val="24323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Good afternoon </a:t>
            </a:r>
          </a:p>
          <a:p>
            <a:endParaRPr lang="en-US" sz="1200" dirty="0">
              <a:latin typeface="+mn-lt"/>
            </a:endParaRPr>
          </a:p>
          <a:p>
            <a:r>
              <a:rPr lang="en-US" sz="1200" dirty="0">
                <a:latin typeface="+mn-lt"/>
              </a:rPr>
              <a:t>Welcome and thank you for joining us for another CDBG Over Coffee, today’s topic, is Single Audit</a:t>
            </a:r>
          </a:p>
        </p:txBody>
      </p:sp>
      <p:sp>
        <p:nvSpPr>
          <p:cNvPr id="4" name="Slide Number Placeholder 3"/>
          <p:cNvSpPr>
            <a:spLocks noGrp="1"/>
          </p:cNvSpPr>
          <p:nvPr>
            <p:ph type="sldNum" sz="quarter" idx="5"/>
          </p:nvPr>
        </p:nvSpPr>
        <p:spPr/>
        <p:txBody>
          <a:bodyPr/>
          <a:lstStyle/>
          <a:p>
            <a:fld id="{DCCC15F1-1E53-4684-8FD4-B4EED7914D9E}" type="slidenum">
              <a:rPr lang="en-US" smtClean="0"/>
              <a:t>1</a:t>
            </a:fld>
            <a:endParaRPr lang="en-US"/>
          </a:p>
        </p:txBody>
      </p:sp>
    </p:spTree>
    <p:extLst>
      <p:ext uri="{BB962C8B-B14F-4D97-AF65-F5344CB8AC3E}">
        <p14:creationId xmlns:p14="http://schemas.microsoft.com/office/powerpoint/2010/main" val="14920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C1DA6-D554-28AE-79A4-E11C2D836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F51FA-56EA-826B-C082-F39ABFCAA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F45A3-9D3D-E6A2-8B3B-C91B32C37F82}"/>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federal grant expenditures during the fiscal year exceed $500,000 but are less than the Single Audit threshold, OR if federal grant expenditures occurred in multiple programs, TDA requires additional information.  Provide data detailing non-CDBG federal awards and expenditures during the fiscal year. Include the following information for both TxCDBG grants and all other federal grants open during the fiscal year: Federal grantor </a:t>
            </a:r>
          </a:p>
          <a:p>
            <a:r>
              <a:rPr lang="en-US" sz="1200" b="0" i="0" u="none" strike="noStrike" kern="1200" baseline="0" dirty="0">
                <a:solidFill>
                  <a:schemeClr val="tx1"/>
                </a:solidFill>
                <a:latin typeface="+mn-lt"/>
                <a:ea typeface="+mn-ea"/>
                <a:cs typeface="+mn-cs"/>
              </a:rPr>
              <a:t>Pass Through Grantor (if any)</a:t>
            </a:r>
          </a:p>
          <a:p>
            <a:r>
              <a:rPr lang="en-US" sz="1200" b="0" i="0" u="none" strike="noStrike" kern="1200" baseline="0" dirty="0">
                <a:solidFill>
                  <a:schemeClr val="tx1"/>
                </a:solidFill>
                <a:latin typeface="+mn-lt"/>
                <a:ea typeface="+mn-ea"/>
                <a:cs typeface="+mn-cs"/>
              </a:rPr>
              <a:t>Program Name</a:t>
            </a:r>
          </a:p>
          <a:p>
            <a:r>
              <a:rPr lang="en-US" sz="1200" b="0" i="0" u="none" strike="noStrike" kern="1200" baseline="0" dirty="0">
                <a:solidFill>
                  <a:schemeClr val="tx1"/>
                </a:solidFill>
                <a:latin typeface="+mn-lt"/>
                <a:ea typeface="+mn-ea"/>
                <a:cs typeface="+mn-cs"/>
              </a:rPr>
              <a:t>CFDA/ALN Number</a:t>
            </a:r>
          </a:p>
          <a:p>
            <a:r>
              <a:rPr lang="en-US" sz="1200" b="0" i="0" u="none" strike="noStrike" kern="1200" baseline="0" dirty="0">
                <a:solidFill>
                  <a:schemeClr val="tx1"/>
                </a:solidFill>
                <a:latin typeface="+mn-lt"/>
                <a:ea typeface="+mn-ea"/>
                <a:cs typeface="+mn-cs"/>
              </a:rPr>
              <a:t>Contract/Grant Number – Enter the number assigned by the funding agency to identify the specific grant award</a:t>
            </a:r>
          </a:p>
          <a:p>
            <a:r>
              <a:rPr lang="en-US" sz="1200" b="0" i="0" u="none" strike="noStrike" kern="1200" baseline="0" dirty="0">
                <a:solidFill>
                  <a:schemeClr val="tx1"/>
                </a:solidFill>
                <a:latin typeface="+mn-lt"/>
                <a:ea typeface="+mn-ea"/>
                <a:cs typeface="+mn-cs"/>
              </a:rPr>
              <a:t>Expenditures this period – Enter the amount of grant funds for which expenditures were incurred</a:t>
            </a:r>
          </a:p>
          <a:p>
            <a:r>
              <a:rPr lang="en-US" sz="1200" b="0" i="0" u="none" strike="noStrike" kern="1200" baseline="0" dirty="0">
                <a:solidFill>
                  <a:schemeClr val="tx1"/>
                </a:solidFill>
                <a:latin typeface="+mn-lt"/>
                <a:ea typeface="+mn-ea"/>
                <a:cs typeface="+mn-cs"/>
              </a:rPr>
              <a:t>Once completed, click Save and Submit the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E3A95D-1D5B-1437-D567-B7CA3E979AE8}"/>
              </a:ext>
            </a:extLst>
          </p:cNvPr>
          <p:cNvSpPr>
            <a:spLocks noGrp="1"/>
          </p:cNvSpPr>
          <p:nvPr>
            <p:ph type="sldNum" sz="quarter" idx="5"/>
          </p:nvPr>
        </p:nvSpPr>
        <p:spPr/>
        <p:txBody>
          <a:bodyPr/>
          <a:lstStyle/>
          <a:p>
            <a:fld id="{DCCC15F1-1E53-4684-8FD4-B4EED7914D9E}" type="slidenum">
              <a:rPr lang="en-US" smtClean="0"/>
              <a:t>10</a:t>
            </a:fld>
            <a:endParaRPr lang="en-US"/>
          </a:p>
        </p:txBody>
      </p:sp>
    </p:spTree>
    <p:extLst>
      <p:ext uri="{BB962C8B-B14F-4D97-AF65-F5344CB8AC3E}">
        <p14:creationId xmlns:p14="http://schemas.microsoft.com/office/powerpoint/2010/main" val="2881280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4447-D1D9-2806-82C5-F80F79CC9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14227-3B28-214F-93FE-257AC6CEA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C791E-30E7-75E2-49B2-D4569BA7D0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mn-lt"/>
                <a:ea typeface="Aptos" panose="020B0004020202020204" pitchFamily="34" charset="0"/>
                <a:cs typeface="Times New Roman" panose="02020603050405020304" pitchFamily="18" charset="0"/>
              </a:rPr>
              <a:t>When the grant recipient reports expenditures that meet or exceed the 750K threshold, then the Assessment of Risk must be completed before submitting OCSAR.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the OCSAR threshold questions indicate a Single Audit is required, additional sections of the form will be made visible. The OCSAR will remain “In Process” until the Single Audit federal requirements are complete and satisfactorily reported in this section. Data with red asterisks are required fields. The “Confirmation of Active CPA License” section is for TDA use only. </a:t>
            </a: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9CD788-D021-9D6C-D162-24642C49ADC2}"/>
              </a:ext>
            </a:extLst>
          </p:cNvPr>
          <p:cNvSpPr>
            <a:spLocks noGrp="1"/>
          </p:cNvSpPr>
          <p:nvPr>
            <p:ph type="sldNum" sz="quarter" idx="5"/>
          </p:nvPr>
        </p:nvSpPr>
        <p:spPr/>
        <p:txBody>
          <a:bodyPr/>
          <a:lstStyle/>
          <a:p>
            <a:fld id="{DCCC15F1-1E53-4684-8FD4-B4EED7914D9E}" type="slidenum">
              <a:rPr lang="en-US" smtClean="0"/>
              <a:t>11</a:t>
            </a:fld>
            <a:endParaRPr lang="en-US"/>
          </a:p>
        </p:txBody>
      </p:sp>
    </p:spTree>
    <p:extLst>
      <p:ext uri="{BB962C8B-B14F-4D97-AF65-F5344CB8AC3E}">
        <p14:creationId xmlns:p14="http://schemas.microsoft.com/office/powerpoint/2010/main" val="598523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83D4-EC69-A002-FE29-B525D0CB1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B3A69-DFD0-4202-D69A-5DC58F0A3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0B04D-8CEC-2FED-1E7E-74FDB8D8E520}"/>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OCSAR includes a risk assessment for communities required to submit a Single Audit.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Enter responses necessary for TDA to assess risks identified by the audit. Click the drop-down arrow to select a response to the questions.  It is important that these risk assessment questions are answered accurately and the responses match the information we will see in the Audit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3BEB62-BD41-D00F-96FB-E651B9F19637}"/>
              </a:ext>
            </a:extLst>
          </p:cNvPr>
          <p:cNvSpPr>
            <a:spLocks noGrp="1"/>
          </p:cNvSpPr>
          <p:nvPr>
            <p:ph type="sldNum" sz="quarter" idx="5"/>
          </p:nvPr>
        </p:nvSpPr>
        <p:spPr/>
        <p:txBody>
          <a:bodyPr/>
          <a:lstStyle/>
          <a:p>
            <a:fld id="{DCCC15F1-1E53-4684-8FD4-B4EED7914D9E}" type="slidenum">
              <a:rPr lang="en-US" smtClean="0"/>
              <a:t>12</a:t>
            </a:fld>
            <a:endParaRPr lang="en-US"/>
          </a:p>
        </p:txBody>
      </p:sp>
    </p:spTree>
    <p:extLst>
      <p:ext uri="{BB962C8B-B14F-4D97-AF65-F5344CB8AC3E}">
        <p14:creationId xmlns:p14="http://schemas.microsoft.com/office/powerpoint/2010/main" val="115361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ADFCF-776C-C2F7-F425-A37823DEC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B46DF-BC56-361D-E87F-7EF985E7B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3D5C3-4404-1324-B1F3-438376A05972}"/>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OCSAR includes a risk assessment for communities required to submit a Single Audit.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Enter required information to document that the required Single Audit has been submitted to the Federal Audit Clearinghouse.</a:t>
            </a: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2C6A934-993F-5806-F6D2-BC200197B604}"/>
              </a:ext>
            </a:extLst>
          </p:cNvPr>
          <p:cNvSpPr>
            <a:spLocks noGrp="1"/>
          </p:cNvSpPr>
          <p:nvPr>
            <p:ph type="sldNum" sz="quarter" idx="5"/>
          </p:nvPr>
        </p:nvSpPr>
        <p:spPr/>
        <p:txBody>
          <a:bodyPr/>
          <a:lstStyle/>
          <a:p>
            <a:fld id="{DCCC15F1-1E53-4684-8FD4-B4EED7914D9E}" type="slidenum">
              <a:rPr lang="en-US" smtClean="0"/>
              <a:t>13</a:t>
            </a:fld>
            <a:endParaRPr lang="en-US"/>
          </a:p>
        </p:txBody>
      </p:sp>
    </p:spTree>
    <p:extLst>
      <p:ext uri="{BB962C8B-B14F-4D97-AF65-F5344CB8AC3E}">
        <p14:creationId xmlns:p14="http://schemas.microsoft.com/office/powerpoint/2010/main" val="183460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12E4-1F9F-10A6-A89E-19EB51E5F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2CC4B-5742-DC62-AC47-434324F87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F4054-9BB1-0601-777B-ABFE32FF8B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mn-lt"/>
                <a:ea typeface="Aptos" panose="020B0004020202020204" pitchFamily="34" charset="0"/>
                <a:cs typeface="Times New Roman" panose="02020603050405020304" pitchFamily="18" charset="0"/>
              </a:rPr>
              <a:t>How to get the screen shot. </a:t>
            </a:r>
          </a:p>
        </p:txBody>
      </p:sp>
      <p:sp>
        <p:nvSpPr>
          <p:cNvPr id="4" name="Slide Number Placeholder 3">
            <a:extLst>
              <a:ext uri="{FF2B5EF4-FFF2-40B4-BE49-F238E27FC236}">
                <a16:creationId xmlns:a16="http://schemas.microsoft.com/office/drawing/2014/main" id="{97122FE7-DD73-5016-FA8B-A2A5A42CA860}"/>
              </a:ext>
            </a:extLst>
          </p:cNvPr>
          <p:cNvSpPr>
            <a:spLocks noGrp="1"/>
          </p:cNvSpPr>
          <p:nvPr>
            <p:ph type="sldNum" sz="quarter" idx="5"/>
          </p:nvPr>
        </p:nvSpPr>
        <p:spPr/>
        <p:txBody>
          <a:bodyPr/>
          <a:lstStyle/>
          <a:p>
            <a:fld id="{DCCC15F1-1E53-4684-8FD4-B4EED7914D9E}" type="slidenum">
              <a:rPr lang="en-US" smtClean="0"/>
              <a:t>14</a:t>
            </a:fld>
            <a:endParaRPr lang="en-US"/>
          </a:p>
        </p:txBody>
      </p:sp>
    </p:spTree>
    <p:extLst>
      <p:ext uri="{BB962C8B-B14F-4D97-AF65-F5344CB8AC3E}">
        <p14:creationId xmlns:p14="http://schemas.microsoft.com/office/powerpoint/2010/main" val="2610068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5F1E5-2CF2-5A68-2F22-9466E6F1E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5B585-9B85-1385-C54E-0EBD1D9D1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7B78E-6623-9159-C292-2FE7EA5C9118}"/>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By submitting the OCSAR, the preparer confirms its accuracy and completeness. </a:t>
            </a:r>
          </a:p>
          <a:p>
            <a:r>
              <a:rPr lang="en-US" sz="1200" b="0" i="0" u="none" strike="noStrike" kern="1200" baseline="0" dirty="0">
                <a:solidFill>
                  <a:schemeClr val="tx1"/>
                </a:solidFill>
                <a:latin typeface="+mn-lt"/>
                <a:ea typeface="+mn-ea"/>
                <a:cs typeface="+mn-cs"/>
              </a:rPr>
              <a:t>Once the form is completed, please make sure to click on the Save button. </a:t>
            </a:r>
          </a:p>
          <a:p>
            <a:r>
              <a:rPr lang="en-US" sz="1200" b="0" i="0" u="none" strike="noStrike" kern="1200" baseline="0" dirty="0">
                <a:solidFill>
                  <a:schemeClr val="tx1"/>
                </a:solidFill>
                <a:latin typeface="+mn-lt"/>
                <a:ea typeface="+mn-ea"/>
                <a:cs typeface="+mn-cs"/>
              </a:rPr>
              <a:t>And to submit the document, find the Status Options section of the navigation menu and select </a:t>
            </a:r>
            <a:r>
              <a:rPr lang="en-US" sz="1200" b="1" i="0" u="none" strike="noStrike" kern="1200" baseline="0" dirty="0">
                <a:solidFill>
                  <a:schemeClr val="tx1"/>
                </a:solidFill>
                <a:latin typeface="+mn-lt"/>
                <a:ea typeface="+mn-ea"/>
                <a:cs typeface="+mn-cs"/>
              </a:rPr>
              <a:t>Submit Org Compliance Report. </a:t>
            </a: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2CFC05-0BAA-1E61-8E9E-0D5C6A8F69C5}"/>
              </a:ext>
            </a:extLst>
          </p:cNvPr>
          <p:cNvSpPr>
            <a:spLocks noGrp="1"/>
          </p:cNvSpPr>
          <p:nvPr>
            <p:ph type="sldNum" sz="quarter" idx="5"/>
          </p:nvPr>
        </p:nvSpPr>
        <p:spPr/>
        <p:txBody>
          <a:bodyPr/>
          <a:lstStyle/>
          <a:p>
            <a:fld id="{DCCC15F1-1E53-4684-8FD4-B4EED7914D9E}" type="slidenum">
              <a:rPr lang="en-US" smtClean="0"/>
              <a:t>15</a:t>
            </a:fld>
            <a:endParaRPr lang="en-US"/>
          </a:p>
        </p:txBody>
      </p:sp>
    </p:spTree>
    <p:extLst>
      <p:ext uri="{BB962C8B-B14F-4D97-AF65-F5344CB8AC3E}">
        <p14:creationId xmlns:p14="http://schemas.microsoft.com/office/powerpoint/2010/main" val="125060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D8EF-E8E8-7847-D5A4-22BC3394C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737E3-C9AE-A083-B40C-64C421BCE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B5844-E122-943B-F6D9-BDB69E0DFE69}"/>
              </a:ext>
            </a:extLst>
          </p:cNvPr>
          <p:cNvSpPr>
            <a:spLocks noGrp="1"/>
          </p:cNvSpPr>
          <p:nvPr>
            <p:ph type="body" idx="1"/>
          </p:nvPr>
        </p:nvSpPr>
        <p:spPr/>
        <p:txBody>
          <a:bodyPr/>
          <a:lstStyle/>
          <a:p>
            <a:pPr marL="0" indent="0" algn="l">
              <a:buFont typeface="Arial" panose="020B0604020202020204" pitchFamily="34" charset="0"/>
              <a:buNone/>
            </a:pPr>
            <a:r>
              <a:rPr lang="en-US" sz="1200" b="0" i="0" dirty="0">
                <a:solidFill>
                  <a:srgbClr val="212121"/>
                </a:solidFill>
                <a:effectLst/>
                <a:latin typeface="+mn-lt"/>
              </a:rPr>
              <a:t>These are the steps founding Chapter 14  to describe the Single Audit requirements for communities that exceed the threshold.  A few reminders:</a:t>
            </a:r>
          </a:p>
          <a:p>
            <a:pPr marL="0" indent="0" algn="l">
              <a:buFont typeface="+mj-lt"/>
              <a:buNone/>
            </a:pPr>
            <a:endParaRPr lang="en-US" sz="1200" b="0" i="0" dirty="0">
              <a:solidFill>
                <a:srgbClr val="212121"/>
              </a:solidFill>
              <a:effectLst/>
              <a:latin typeface="+mn-lt"/>
            </a:endParaRPr>
          </a:p>
          <a:p>
            <a:pPr marL="0" indent="0" algn="l">
              <a:buFont typeface="+mj-lt"/>
              <a:buNone/>
            </a:pPr>
            <a:r>
              <a:rPr lang="en-US" sz="1200" b="0" i="0" dirty="0">
                <a:solidFill>
                  <a:srgbClr val="212121"/>
                </a:solidFill>
                <a:effectLst/>
                <a:latin typeface="+mn-lt"/>
              </a:rPr>
              <a:t>Procure an Auditor: If a single audit is required, the audit must be conducted by a Certified Public Accountant (CPA) who has a current license issued by the Texas State Board of Public Accountancy.</a:t>
            </a:r>
          </a:p>
          <a:p>
            <a:pPr marL="0" indent="0" algn="l">
              <a:buFont typeface="+mj-lt"/>
              <a:buNone/>
            </a:pPr>
            <a:endParaRPr lang="en-US" sz="1200" b="0" i="0" dirty="0">
              <a:solidFill>
                <a:srgbClr val="212121"/>
              </a:solidFill>
              <a:effectLst/>
              <a:latin typeface="+mn-lt"/>
            </a:endParaRPr>
          </a:p>
          <a:p>
            <a:pPr marL="0" indent="0" algn="l">
              <a:buFont typeface="+mj-lt"/>
              <a:buNone/>
            </a:pPr>
            <a:r>
              <a:rPr lang="en-US" sz="1200" b="0" i="0" dirty="0">
                <a:solidFill>
                  <a:srgbClr val="212121"/>
                </a:solidFill>
                <a:effectLst/>
                <a:latin typeface="+mn-lt"/>
              </a:rPr>
              <a:t>Prepare Opinion and Findings: The CPA must provide an opinion on the audit. TDA will not accept the submission of any audits containing a disclaimer of opinion from the auditor for the overall financial statement audit.</a:t>
            </a:r>
          </a:p>
          <a:p>
            <a:pPr marL="0" indent="0" algn="l">
              <a:buFont typeface="+mj-lt"/>
              <a:buNone/>
            </a:pPr>
            <a:endParaRPr lang="en-US" sz="1200" b="0" i="0" dirty="0">
              <a:solidFill>
                <a:srgbClr val="212121"/>
              </a:solidFill>
              <a:effectLst/>
              <a:latin typeface="+mn-lt"/>
            </a:endParaRPr>
          </a:p>
          <a:p>
            <a:pPr marL="0" indent="0" algn="l">
              <a:buFont typeface="+mj-lt"/>
              <a:buNone/>
            </a:pPr>
            <a:r>
              <a:rPr lang="en-US" sz="1200" b="0" i="0" dirty="0">
                <a:solidFill>
                  <a:srgbClr val="212121"/>
                </a:solidFill>
                <a:effectLst/>
                <a:latin typeface="+mn-lt"/>
              </a:rPr>
              <a:t>Submit Single Audit to Federal Audit Clearinghouse: The SA report must be submitted to the Federal Audit Clearinghouse - NOT to TDA - within nine (9) months after the Grant Recipient’s fiscal year end. </a:t>
            </a:r>
          </a:p>
          <a:p>
            <a:pPr marL="0" indent="0" algn="l">
              <a:buFont typeface="+mj-lt"/>
              <a:buNone/>
            </a:pPr>
            <a:endParaRPr lang="en-US" sz="1200" b="0" i="0" dirty="0">
              <a:solidFill>
                <a:srgbClr val="212121"/>
              </a:solidFill>
              <a:effectLst/>
              <a:latin typeface="+mn-lt"/>
            </a:endParaRPr>
          </a:p>
          <a:p>
            <a:pPr marL="0" indent="0" algn="l">
              <a:buFont typeface="+mj-lt"/>
              <a:buNone/>
            </a:pPr>
            <a:r>
              <a:rPr lang="en-US" sz="1200" b="0" i="0" dirty="0">
                <a:solidFill>
                  <a:srgbClr val="212121"/>
                </a:solidFill>
                <a:effectLst/>
                <a:latin typeface="+mn-lt"/>
              </a:rPr>
              <a:t>Submit OCSAR in TDAGO: The OCSAR must be submitted in TDA-GO within the same nine (9) month period.  This notifies TDA that you have complied and we will download your audit from the clearinghouse as needed.</a:t>
            </a:r>
          </a:p>
          <a:p>
            <a:pPr marL="0" indent="0" algn="l">
              <a:buFont typeface="+mj-lt"/>
              <a:buNone/>
            </a:pPr>
            <a:endParaRPr lang="en-US" sz="1200" b="0" i="0" dirty="0">
              <a:solidFill>
                <a:srgbClr val="212121"/>
              </a:solidFill>
              <a:effectLst/>
              <a:latin typeface="+mn-lt"/>
            </a:endParaRPr>
          </a:p>
        </p:txBody>
      </p:sp>
      <p:sp>
        <p:nvSpPr>
          <p:cNvPr id="4" name="Slide Number Placeholder 3">
            <a:extLst>
              <a:ext uri="{FF2B5EF4-FFF2-40B4-BE49-F238E27FC236}">
                <a16:creationId xmlns:a16="http://schemas.microsoft.com/office/drawing/2014/main" id="{69F3F95E-9F15-313D-4579-1CC62876EB77}"/>
              </a:ext>
            </a:extLst>
          </p:cNvPr>
          <p:cNvSpPr>
            <a:spLocks noGrp="1"/>
          </p:cNvSpPr>
          <p:nvPr>
            <p:ph type="sldNum" sz="quarter" idx="5"/>
          </p:nvPr>
        </p:nvSpPr>
        <p:spPr/>
        <p:txBody>
          <a:bodyPr/>
          <a:lstStyle/>
          <a:p>
            <a:fld id="{DCCC15F1-1E53-4684-8FD4-B4EED7914D9E}" type="slidenum">
              <a:rPr lang="en-US" smtClean="0"/>
              <a:t>16</a:t>
            </a:fld>
            <a:endParaRPr lang="en-US"/>
          </a:p>
        </p:txBody>
      </p:sp>
    </p:spTree>
    <p:extLst>
      <p:ext uri="{BB962C8B-B14F-4D97-AF65-F5344CB8AC3E}">
        <p14:creationId xmlns:p14="http://schemas.microsoft.com/office/powerpoint/2010/main" val="1001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17</a:t>
            </a:fld>
            <a:endParaRPr lang="en-US"/>
          </a:p>
        </p:txBody>
      </p:sp>
    </p:spTree>
    <p:extLst>
      <p:ext uri="{BB962C8B-B14F-4D97-AF65-F5344CB8AC3E}">
        <p14:creationId xmlns:p14="http://schemas.microsoft.com/office/powerpoint/2010/main" val="369084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b="0" i="0" kern="1200" dirty="0">
                <a:solidFill>
                  <a:schemeClr val="tx1"/>
                </a:solidFill>
                <a:effectLst/>
                <a:latin typeface="+mn-lt"/>
                <a:ea typeface="+mn-ea"/>
                <a:cs typeface="+mn-cs"/>
              </a:rPr>
              <a:t>Single Audit Act of 1984 was a landmark piece of legislation in the United States that significantly reformed the auditing requirements for state and local governments receiving federal financial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Prior to the Single Audit Act, each federal agency required a separate audit for its own grants. This often resulted in expensive duplication of effort with no uniform audit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Act replaced multiple audits of individual federal programs with a single, comprehensive audit of the non-federal entity's financial statements and all federal awards.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2</a:t>
            </a:fld>
            <a:endParaRPr lang="en-US"/>
          </a:p>
        </p:txBody>
      </p:sp>
    </p:spTree>
    <p:extLst>
      <p:ext uri="{BB962C8B-B14F-4D97-AF65-F5344CB8AC3E}">
        <p14:creationId xmlns:p14="http://schemas.microsoft.com/office/powerpoint/2010/main" val="124693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Single Audit Act of 1984, along with its amendments and subsequent guidance, has played a crucial role in establishing a framework for accountability and transparency in the use of federal funds by non-federal entities. </a:t>
            </a:r>
          </a:p>
          <a:p>
            <a:r>
              <a:rPr lang="en-US" sz="1200" b="0" i="0" kern="1200" dirty="0">
                <a:solidFill>
                  <a:schemeClr val="tx1"/>
                </a:solidFill>
                <a:effectLst/>
                <a:latin typeface="+mn-lt"/>
                <a:ea typeface="+mn-ea"/>
                <a:cs typeface="+mn-cs"/>
              </a:rPr>
              <a:t>For more information on the Sigle Audit policies, please refer to the Code of Federal Regulations or Chapter 14 of the TxCDBG Implementation Manual. </a:t>
            </a:r>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3</a:t>
            </a:fld>
            <a:endParaRPr lang="en-US"/>
          </a:p>
        </p:txBody>
      </p:sp>
    </p:spTree>
    <p:extLst>
      <p:ext uri="{BB962C8B-B14F-4D97-AF65-F5344CB8AC3E}">
        <p14:creationId xmlns:p14="http://schemas.microsoft.com/office/powerpoint/2010/main" val="199751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single audit threshold for federal awards has increased from $750,000 to $1,000,000, effective for fiscal years beginning on or after October 1, 2024. This means that non-federal entities expending less than $1 million in federal funds annually will no longer be required to undergo a single audit.</a:t>
            </a:r>
          </a:p>
          <a:p>
            <a:r>
              <a:rPr lang="en-US" sz="1200" b="0" i="0" kern="1200" dirty="0">
                <a:solidFill>
                  <a:schemeClr val="tx1"/>
                </a:solidFill>
                <a:effectLst/>
                <a:latin typeface="+mn-lt"/>
                <a:ea typeface="+mn-ea"/>
                <a:cs typeface="+mn-cs"/>
              </a:rPr>
              <a:t>The higher threshold is designed to reduce the compliance burden on smaller organizations that receive federal funds, allowing them to focus resources on essential public services.</a:t>
            </a:r>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4</a:t>
            </a:fld>
            <a:endParaRPr lang="en-US"/>
          </a:p>
        </p:txBody>
      </p:sp>
    </p:spTree>
    <p:extLst>
      <p:ext uri="{BB962C8B-B14F-4D97-AF65-F5344CB8AC3E}">
        <p14:creationId xmlns:p14="http://schemas.microsoft.com/office/powerpoint/2010/main" val="103469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new single audit threshold took effect on October 1, 2024. However, your community may not be immediately impacted. The $1,000,000 threshold applies to fiscal periods beginning after this date. As such, changes to the audit threshold will be effective for audits for years ending September 30, 2025, or later as prescribed by the 2024 Office of Management and Budget. </a:t>
            </a:r>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5</a:t>
            </a:fld>
            <a:endParaRPr lang="en-US"/>
          </a:p>
        </p:txBody>
      </p:sp>
    </p:spTree>
    <p:extLst>
      <p:ext uri="{BB962C8B-B14F-4D97-AF65-F5344CB8AC3E}">
        <p14:creationId xmlns:p14="http://schemas.microsoft.com/office/powerpoint/2010/main" val="394187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Recipients with any TxCDBG grant that was open at any point during the fiscal year must submit an Organizational Compliance - Single Audit Report (OCSAR) in TDA-GO. </a:t>
            </a:r>
          </a:p>
          <a:p>
            <a:r>
              <a:rPr lang="en-US" dirty="0"/>
              <a:t>For this purpose, “open” means that at least one day in the fiscal year is after the Grant Agreement start date, and before the Project Completion Report is submitted. The OCSAR can be prepared as soon as the day after the fiscal year end of the Grant Recipient’s organization. </a:t>
            </a:r>
          </a:p>
        </p:txBody>
      </p:sp>
      <p:sp>
        <p:nvSpPr>
          <p:cNvPr id="4" name="Slide Number Placeholder 3"/>
          <p:cNvSpPr>
            <a:spLocks noGrp="1"/>
          </p:cNvSpPr>
          <p:nvPr>
            <p:ph type="sldNum" sz="quarter" idx="5"/>
          </p:nvPr>
        </p:nvSpPr>
        <p:spPr/>
        <p:txBody>
          <a:bodyPr/>
          <a:lstStyle/>
          <a:p>
            <a:fld id="{DCCC15F1-1E53-4684-8FD4-B4EED7914D9E}" type="slidenum">
              <a:rPr lang="en-US" smtClean="0"/>
              <a:t>6</a:t>
            </a:fld>
            <a:endParaRPr lang="en-US"/>
          </a:p>
        </p:txBody>
      </p:sp>
    </p:spTree>
    <p:extLst>
      <p:ext uri="{BB962C8B-B14F-4D97-AF65-F5344CB8AC3E}">
        <p14:creationId xmlns:p14="http://schemas.microsoft.com/office/powerpoint/2010/main" val="313704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892C1-5778-2930-6337-73037935C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EC802-0D2D-7A10-2C47-0AF6805AB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64C4D-F42A-105B-5C3F-253D48B79225}"/>
              </a:ext>
            </a:extLst>
          </p:cNvPr>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TDA will create the OCSAR on behalf of each Grant Recipient required to complete the document.  For 2025, we will create a form using the appropriate threshold ($750,000 or $1 million) based on the fiscal year end recorded in your Organization Profile.  The following slides will use the $750,000 threshold for our examples – if your next audit is subject to the $1 million threshold, the screens will be similar but updated for the new dollar amounts.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Launch TDAGO and login with your username and password.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Each outstanding OCSAR will be available in the My Tasks section of the Dashboard for each Grant Recipient user with an Authorized Official and Project Director role.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OCSAR can also be found by using the Search menu and selecting Organizational Compliance.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OCSAR must generally be completed by a member of the Grant Recipient organization who is designated and authorized by resolution to certify payment requests.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Grant Recipient may invite their certified public accountant firm to create a TDA-GO account and may be granted access to the document. Submit a TDA-GO Support Ticket to request this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EDAE1FA-5BFB-6988-DE95-EFC8B8A99F4D}"/>
              </a:ext>
            </a:extLst>
          </p:cNvPr>
          <p:cNvSpPr>
            <a:spLocks noGrp="1"/>
          </p:cNvSpPr>
          <p:nvPr>
            <p:ph type="sldNum" sz="quarter" idx="5"/>
          </p:nvPr>
        </p:nvSpPr>
        <p:spPr/>
        <p:txBody>
          <a:bodyPr/>
          <a:lstStyle/>
          <a:p>
            <a:fld id="{DCCC15F1-1E53-4684-8FD4-B4EED7914D9E}" type="slidenum">
              <a:rPr lang="en-US" smtClean="0"/>
              <a:t>7</a:t>
            </a:fld>
            <a:endParaRPr lang="en-US"/>
          </a:p>
        </p:txBody>
      </p:sp>
    </p:spTree>
    <p:extLst>
      <p:ext uri="{BB962C8B-B14F-4D97-AF65-F5344CB8AC3E}">
        <p14:creationId xmlns:p14="http://schemas.microsoft.com/office/powerpoint/2010/main" val="309759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mn-lt"/>
                <a:ea typeface="Aptos" panose="020B0004020202020204" pitchFamily="34" charset="0"/>
                <a:cs typeface="Times New Roman" panose="02020603050405020304" pitchFamily="18" charset="0"/>
              </a:rPr>
              <a:t>Another way to access the OCSAR report is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mn-lt"/>
                <a:ea typeface="Aptos" panose="020B0004020202020204" pitchFamily="34" charset="0"/>
                <a:cs typeface="Times New Roman" panose="02020603050405020304" pitchFamily="18" charset="0"/>
              </a:rPr>
              <a:t>Selecting Search on the blue bar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mn-lt"/>
                <a:ea typeface="Aptos" panose="020B0004020202020204" pitchFamily="34" charset="0"/>
                <a:cs typeface="Times New Roman" panose="02020603050405020304" pitchFamily="18" charset="0"/>
              </a:rPr>
              <a:t>From the drop-down menu, select Organizational Compliance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mn-lt"/>
                <a:ea typeface="Aptos" panose="020B0004020202020204" pitchFamily="34" charset="0"/>
                <a:cs typeface="Times New Roman" panose="02020603050405020304" pitchFamily="18" charset="0"/>
              </a:rPr>
              <a:t>Once the page, type in the city or county name,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latin typeface="+mn-lt"/>
                <a:ea typeface="Aptos" panose="020B0004020202020204" pitchFamily="34" charset="0"/>
                <a:cs typeface="Times New Roman" panose="02020603050405020304" pitchFamily="18" charset="0"/>
              </a:rPr>
              <a:t>Click on 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latin typeface="+mn-l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8</a:t>
            </a:fld>
            <a:endParaRPr lang="en-US"/>
          </a:p>
        </p:txBody>
      </p:sp>
    </p:spTree>
    <p:extLst>
      <p:ext uri="{BB962C8B-B14F-4D97-AF65-F5344CB8AC3E}">
        <p14:creationId xmlns:p14="http://schemas.microsoft.com/office/powerpoint/2010/main" val="391984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Using the Navigation Pane on the left side of the screen, select the page marked “Single Audit Compliance.” Answer questions in parts 1 and 2 of the Audit Certification Record to determine whether a full accounting of all expenditures is required by TDA for a given fiscal year. Note that TDA enters the FYE date for communities. </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If the OCSAR does not require additional information or documentation, Click Save and Submit OCSAR report.</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Best Practice – if your community did not exceed the expenditure threshold, complete and submit the OCSAR as soon as possible!  There is no need to wait until the deadline and risk having funds placed on hold if you are late.</a:t>
            </a:r>
          </a:p>
        </p:txBody>
      </p:sp>
      <p:sp>
        <p:nvSpPr>
          <p:cNvPr id="4" name="Slide Number Placeholder 3"/>
          <p:cNvSpPr>
            <a:spLocks noGrp="1"/>
          </p:cNvSpPr>
          <p:nvPr>
            <p:ph type="sldNum" sz="quarter" idx="5"/>
          </p:nvPr>
        </p:nvSpPr>
        <p:spPr/>
        <p:txBody>
          <a:bodyPr/>
          <a:lstStyle/>
          <a:p>
            <a:fld id="{DCCC15F1-1E53-4684-8FD4-B4EED7914D9E}" type="slidenum">
              <a:rPr lang="en-US" smtClean="0"/>
              <a:t>9</a:t>
            </a:fld>
            <a:endParaRPr lang="en-US"/>
          </a:p>
        </p:txBody>
      </p:sp>
    </p:spTree>
    <p:extLst>
      <p:ext uri="{BB962C8B-B14F-4D97-AF65-F5344CB8AC3E}">
        <p14:creationId xmlns:p14="http://schemas.microsoft.com/office/powerpoint/2010/main" val="33026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6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400999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36291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94852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7D53F-BFD8-4DCB-954F-5EAE532CF782}" type="datetimeFigureOut">
              <a:rPr lang="en-US" smtClean="0"/>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1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7D53F-BFD8-4DCB-954F-5EAE532CF782}" type="datetimeFigureOut">
              <a:rPr lang="en-US" smtClean="0"/>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50826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7D53F-BFD8-4DCB-954F-5EAE532CF782}" type="datetimeFigureOut">
              <a:rPr lang="en-US" smtClean="0"/>
              <a:t>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36241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7D53F-BFD8-4DCB-954F-5EAE532CF782}" type="datetimeFigureOut">
              <a:rPr lang="en-US" smtClean="0"/>
              <a:t>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5662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B7D53F-BFD8-4DCB-954F-5EAE532CF782}" type="datetimeFigureOut">
              <a:rPr lang="en-US" smtClean="0"/>
              <a:t>7/11/2025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5229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B7D53F-BFD8-4DCB-954F-5EAE532CF782}" type="datetimeFigureOut">
              <a:rPr lang="en-US" smtClean="0"/>
              <a:t>7/11/2025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0A94C8D-C909-48A9-B27C-99CB31B51AD3}" type="slidenum">
              <a:rPr lang="en-US" smtClean="0"/>
              <a:t>‹#›</a:t>
            </a:fld>
            <a:endParaRPr lang="en-US"/>
          </a:p>
        </p:txBody>
      </p:sp>
    </p:spTree>
    <p:extLst>
      <p:ext uri="{BB962C8B-B14F-4D97-AF65-F5344CB8AC3E}">
        <p14:creationId xmlns:p14="http://schemas.microsoft.com/office/powerpoint/2010/main" val="5575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7D53F-BFD8-4DCB-954F-5EAE532CF782}" type="datetimeFigureOut">
              <a:rPr lang="en-US" smtClean="0"/>
              <a:t>7/11/2025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43464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B7D53F-BFD8-4DCB-954F-5EAE532CF782}" type="datetimeFigureOut">
              <a:rPr lang="en-US" smtClean="0"/>
              <a:t>7/11/2025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0A94C8D-C909-48A9-B27C-99CB31B51AD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83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19.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4.m4a"/><Relationship Id="rId7" Type="http://schemas.openxmlformats.org/officeDocument/2006/relationships/image" Target="../media/image21.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notesSlide" Target="../notesSlides/notesSlide14.xml"/><Relationship Id="rId10" Type="http://schemas.openxmlformats.org/officeDocument/2006/relationships/image" Target="../media/image24.sv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media15.m4a"/><Relationship Id="rId7" Type="http://schemas.openxmlformats.org/officeDocument/2006/relationships/image" Target="../media/image11.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27.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1.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3F6A8-0DE9-D0C2-852D-88D7027CFD0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38737" y="4643118"/>
            <a:ext cx="4655976" cy="1499762"/>
          </a:xfrm>
          <a:prstGeom prst="rect">
            <a:avLst/>
          </a:prstGeom>
        </p:spPr>
      </p:pic>
      <p:sp>
        <p:nvSpPr>
          <p:cNvPr id="5" name="TextBox 4">
            <a:extLst>
              <a:ext uri="{FF2B5EF4-FFF2-40B4-BE49-F238E27FC236}">
                <a16:creationId xmlns:a16="http://schemas.microsoft.com/office/drawing/2014/main" id="{F471AA8B-61BB-12BA-6766-9F985A0885BD}"/>
              </a:ext>
            </a:extLst>
          </p:cNvPr>
          <p:cNvSpPr txBox="1"/>
          <p:nvPr/>
        </p:nvSpPr>
        <p:spPr>
          <a:xfrm>
            <a:off x="261256" y="456567"/>
            <a:ext cx="11803225" cy="839204"/>
          </a:xfrm>
          <a:prstGeom prst="rect">
            <a:avLst/>
          </a:prstGeom>
          <a:noFill/>
        </p:spPr>
        <p:txBody>
          <a:bodyPr wrap="square" rtlCol="0">
            <a:spAutoFit/>
          </a:bodyPr>
          <a:lstStyle/>
          <a:p>
            <a:pPr algn="ctr">
              <a:lnSpc>
                <a:spcPct val="150000"/>
              </a:lnSpc>
            </a:pPr>
            <a:r>
              <a:rPr lang="en-US" sz="3600" b="1" dirty="0">
                <a:solidFill>
                  <a:schemeClr val="accent2">
                    <a:lumMod val="75000"/>
                  </a:schemeClr>
                </a:solidFill>
                <a:latin typeface="Book Antiqua" panose="02040602050305030304" pitchFamily="18" charset="0"/>
              </a:rPr>
              <a:t>Texas Community Development Block Grant Program</a:t>
            </a:r>
          </a:p>
        </p:txBody>
      </p:sp>
      <p:pic>
        <p:nvPicPr>
          <p:cNvPr id="6" name="Picture 7">
            <a:extLst>
              <a:ext uri="{FF2B5EF4-FFF2-40B4-BE49-F238E27FC236}">
                <a16:creationId xmlns:a16="http://schemas.microsoft.com/office/drawing/2014/main" id="{2D17F206-B611-F957-E19A-9543376FE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724" y="1465001"/>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569D762-DF87-7B70-9539-D43A356A6AC4}"/>
              </a:ext>
            </a:extLst>
          </p:cNvPr>
          <p:cNvSpPr txBox="1"/>
          <p:nvPr/>
        </p:nvSpPr>
        <p:spPr>
          <a:xfrm>
            <a:off x="3703320" y="1767840"/>
            <a:ext cx="7598664" cy="2215991"/>
          </a:xfrm>
          <a:prstGeom prst="rect">
            <a:avLst/>
          </a:prstGeom>
          <a:noFill/>
        </p:spPr>
        <p:txBody>
          <a:bodyPr wrap="square">
            <a:spAutoFit/>
          </a:bodyPr>
          <a:lstStyle/>
          <a:p>
            <a:pPr algn="ctr"/>
            <a:r>
              <a:rPr lang="en-US" sz="4400" b="1" dirty="0">
                <a:solidFill>
                  <a:schemeClr val="accent3">
                    <a:lumMod val="50000"/>
                  </a:schemeClr>
                </a:solidFill>
                <a:latin typeface="Book Antiqua" panose="02040602050305030304" pitchFamily="18" charset="0"/>
              </a:rPr>
              <a:t>CDBG Over Coffee</a:t>
            </a:r>
          </a:p>
          <a:p>
            <a:pPr algn="ctr"/>
            <a:r>
              <a:rPr lang="en-US" sz="4400" dirty="0">
                <a:solidFill>
                  <a:schemeClr val="accent3">
                    <a:lumMod val="50000"/>
                  </a:schemeClr>
                </a:solidFill>
                <a:latin typeface="Book Antiqua" panose="02040602050305030304" pitchFamily="18" charset="0"/>
              </a:rPr>
              <a:t>Today’s Topic:</a:t>
            </a:r>
          </a:p>
          <a:p>
            <a:pPr algn="ctr"/>
            <a:endParaRPr lang="en-US" sz="1400" dirty="0">
              <a:solidFill>
                <a:schemeClr val="accent3">
                  <a:lumMod val="50000"/>
                </a:schemeClr>
              </a:solidFill>
              <a:latin typeface="Book Antiqua" panose="02040602050305030304" pitchFamily="18" charset="0"/>
            </a:endParaRPr>
          </a:p>
          <a:p>
            <a:pPr algn="ctr"/>
            <a:r>
              <a:rPr lang="en-US" sz="3600" dirty="0">
                <a:solidFill>
                  <a:schemeClr val="accent3">
                    <a:lumMod val="50000"/>
                  </a:schemeClr>
                </a:solidFill>
                <a:latin typeface="Book Antiqua" panose="02040602050305030304" pitchFamily="18" charset="0"/>
              </a:rPr>
              <a:t>Single Audit </a:t>
            </a:r>
          </a:p>
        </p:txBody>
      </p:sp>
      <p:pic>
        <p:nvPicPr>
          <p:cNvPr id="24" name="Audio 23">
            <a:hlinkClick r:id="" action="ppaction://media"/>
            <a:extLst>
              <a:ext uri="{FF2B5EF4-FFF2-40B4-BE49-F238E27FC236}">
                <a16:creationId xmlns:a16="http://schemas.microsoft.com/office/drawing/2014/main" id="{15E6A670-4A18-3D40-B765-F29B3FFD6B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7401997"/>
      </p:ext>
    </p:extLst>
  </p:cSld>
  <p:clrMapOvr>
    <a:masterClrMapping/>
  </p:clrMapOvr>
  <mc:AlternateContent xmlns:mc="http://schemas.openxmlformats.org/markup-compatibility/2006">
    <mc:Choice xmlns:p14="http://schemas.microsoft.com/office/powerpoint/2010/main" Requires="p14">
      <p:transition spd="slow" p14:dur="2000" advTm="8033"/>
    </mc:Choice>
    <mc:Fallback>
      <p:transition spd="slow" advTm="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5F64-7E1D-F3CC-7C3D-D750B4F8C6A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6239E8E-5F18-6991-F5BD-A3914036147A}"/>
              </a:ext>
            </a:extLst>
          </p:cNvPr>
          <p:cNvSpPr txBox="1">
            <a:spLocks/>
          </p:cNvSpPr>
          <p:nvPr/>
        </p:nvSpPr>
        <p:spPr>
          <a:xfrm>
            <a:off x="1066800" y="256700"/>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Complete the Threshold Questions</a:t>
            </a:r>
          </a:p>
        </p:txBody>
      </p:sp>
      <p:pic>
        <p:nvPicPr>
          <p:cNvPr id="17" name="Picture 16">
            <a:extLst>
              <a:ext uri="{FF2B5EF4-FFF2-40B4-BE49-F238E27FC236}">
                <a16:creationId xmlns:a16="http://schemas.microsoft.com/office/drawing/2014/main" id="{42ED41B8-6904-513A-9D0B-7EC99BC7A773}"/>
              </a:ext>
            </a:extLst>
          </p:cNvPr>
          <p:cNvPicPr>
            <a:picLocks noChangeAspect="1"/>
          </p:cNvPicPr>
          <p:nvPr/>
        </p:nvPicPr>
        <p:blipFill>
          <a:blip r:embed="rId5"/>
          <a:stretch>
            <a:fillRect/>
          </a:stretch>
        </p:blipFill>
        <p:spPr>
          <a:xfrm>
            <a:off x="1758995" y="3120301"/>
            <a:ext cx="8870041" cy="2827905"/>
          </a:xfrm>
          <a:prstGeom prst="rect">
            <a:avLst/>
          </a:prstGeom>
        </p:spPr>
      </p:pic>
      <p:sp>
        <p:nvSpPr>
          <p:cNvPr id="19" name="TextBox 18">
            <a:extLst>
              <a:ext uri="{FF2B5EF4-FFF2-40B4-BE49-F238E27FC236}">
                <a16:creationId xmlns:a16="http://schemas.microsoft.com/office/drawing/2014/main" id="{18D241E8-ED3E-BB5C-8AEE-F89960923A79}"/>
              </a:ext>
            </a:extLst>
          </p:cNvPr>
          <p:cNvSpPr txBox="1"/>
          <p:nvPr/>
        </p:nvSpPr>
        <p:spPr>
          <a:xfrm>
            <a:off x="1867283" y="5763540"/>
            <a:ext cx="8162925" cy="369332"/>
          </a:xfrm>
          <a:prstGeom prst="rect">
            <a:avLst/>
          </a:prstGeom>
          <a:noFill/>
        </p:spPr>
        <p:txBody>
          <a:bodyPr wrap="square">
            <a:spAutoFit/>
          </a:bodyPr>
          <a:lstStyle/>
          <a:p>
            <a:pPr algn="ctr"/>
            <a:r>
              <a:rPr lang="en-US" sz="1800" b="1" i="1" u="none" strike="noStrike" baseline="0" dirty="0">
                <a:solidFill>
                  <a:schemeClr val="accent1"/>
                </a:solidFill>
                <a:latin typeface="Calibri" panose="020F0502020204030204" pitchFamily="34" charset="0"/>
              </a:rPr>
              <a:t>Report other federal funds expended from non-TxCDBG federal agencies/programs </a:t>
            </a:r>
            <a:endParaRPr lang="en-US" dirty="0">
              <a:solidFill>
                <a:schemeClr val="accent1"/>
              </a:solidFill>
            </a:endParaRPr>
          </a:p>
        </p:txBody>
      </p:sp>
      <p:sp>
        <p:nvSpPr>
          <p:cNvPr id="2" name="TextBox 1">
            <a:extLst>
              <a:ext uri="{FF2B5EF4-FFF2-40B4-BE49-F238E27FC236}">
                <a16:creationId xmlns:a16="http://schemas.microsoft.com/office/drawing/2014/main" id="{04EA6509-06DB-82EF-4C23-42319EBB79BC}"/>
              </a:ext>
            </a:extLst>
          </p:cNvPr>
          <p:cNvSpPr txBox="1"/>
          <p:nvPr/>
        </p:nvSpPr>
        <p:spPr>
          <a:xfrm>
            <a:off x="1297531" y="1792175"/>
            <a:ext cx="9331505" cy="523220"/>
          </a:xfrm>
          <a:prstGeom prst="rect">
            <a:avLst/>
          </a:prstGeom>
          <a:noFill/>
        </p:spPr>
        <p:txBody>
          <a:bodyPr wrap="square">
            <a:spAutoFit/>
          </a:bodyPr>
          <a:lstStyle/>
          <a:p>
            <a:pPr algn="ctr"/>
            <a:r>
              <a:rPr lang="en-US" sz="2800" u="none" strike="noStrike" baseline="0" dirty="0">
                <a:solidFill>
                  <a:schemeClr val="accent1"/>
                </a:solidFill>
                <a:latin typeface="Calibri" panose="020F0502020204030204" pitchFamily="34" charset="0"/>
              </a:rPr>
              <a:t>For expenditures that exceed $500,000 but less than $750,000</a:t>
            </a:r>
            <a:endParaRPr lang="en-US" sz="2800" dirty="0">
              <a:solidFill>
                <a:schemeClr val="accent1"/>
              </a:solidFill>
            </a:endParaRPr>
          </a:p>
        </p:txBody>
      </p:sp>
      <p:pic>
        <p:nvPicPr>
          <p:cNvPr id="5" name="Picture 4">
            <a:extLst>
              <a:ext uri="{FF2B5EF4-FFF2-40B4-BE49-F238E27FC236}">
                <a16:creationId xmlns:a16="http://schemas.microsoft.com/office/drawing/2014/main" id="{CD664C4E-94D4-FA62-235D-7820091A0CB4}"/>
              </a:ext>
            </a:extLst>
          </p:cNvPr>
          <p:cNvPicPr>
            <a:picLocks noChangeAspect="1"/>
          </p:cNvPicPr>
          <p:nvPr/>
        </p:nvPicPr>
        <p:blipFill>
          <a:blip r:embed="rId6"/>
          <a:stretch>
            <a:fillRect/>
          </a:stretch>
        </p:blipFill>
        <p:spPr>
          <a:xfrm>
            <a:off x="1973433" y="2421718"/>
            <a:ext cx="7549335" cy="592260"/>
          </a:xfrm>
          <a:prstGeom prst="rect">
            <a:avLst/>
          </a:prstGeom>
        </p:spPr>
      </p:pic>
      <p:sp>
        <p:nvSpPr>
          <p:cNvPr id="6" name="Rectangle: Rounded Corners 5">
            <a:extLst>
              <a:ext uri="{FF2B5EF4-FFF2-40B4-BE49-F238E27FC236}">
                <a16:creationId xmlns:a16="http://schemas.microsoft.com/office/drawing/2014/main" id="{E2A3AF5C-C470-3E5B-C09B-17084238CF6B}"/>
              </a:ext>
            </a:extLst>
          </p:cNvPr>
          <p:cNvSpPr/>
          <p:nvPr/>
        </p:nvSpPr>
        <p:spPr>
          <a:xfrm>
            <a:off x="1973433" y="2421718"/>
            <a:ext cx="7472861" cy="5922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ADC8D67-A32F-AE0C-E7B0-F66AB0476A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112268"/>
      </p:ext>
    </p:extLst>
  </p:cSld>
  <p:clrMapOvr>
    <a:masterClrMapping/>
  </p:clrMapOvr>
  <mc:AlternateContent xmlns:mc="http://schemas.openxmlformats.org/markup-compatibility/2006">
    <mc:Choice xmlns:p14="http://schemas.microsoft.com/office/powerpoint/2010/main" Requires="p14">
      <p:transition spd="slow" p14:dur="2000" advTm="53385"/>
    </mc:Choice>
    <mc:Fallback>
      <p:transition spd="slow" advTm="5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5DDB-7973-1D0D-BD33-E2C790BB7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D5A1B-F770-37FB-1D1C-84B1E2715942}"/>
              </a:ext>
            </a:extLst>
          </p:cNvPr>
          <p:cNvSpPr>
            <a:spLocks noGrp="1"/>
          </p:cNvSpPr>
          <p:nvPr>
            <p:ph type="title"/>
          </p:nvPr>
        </p:nvSpPr>
        <p:spPr>
          <a:xfrm>
            <a:off x="1145408" y="286603"/>
            <a:ext cx="10058400" cy="1450757"/>
          </a:xfrm>
        </p:spPr>
        <p:txBody>
          <a:bodyPr/>
          <a:lstStyle/>
          <a:p>
            <a:r>
              <a:rPr lang="en-US" b="1" dirty="0">
                <a:solidFill>
                  <a:schemeClr val="accent1">
                    <a:lumMod val="50000"/>
                  </a:schemeClr>
                </a:solidFill>
              </a:rPr>
              <a:t>Single Audit Record</a:t>
            </a:r>
          </a:p>
        </p:txBody>
      </p:sp>
      <p:pic>
        <p:nvPicPr>
          <p:cNvPr id="5" name="Picture 4">
            <a:extLst>
              <a:ext uri="{FF2B5EF4-FFF2-40B4-BE49-F238E27FC236}">
                <a16:creationId xmlns:a16="http://schemas.microsoft.com/office/drawing/2014/main" id="{16E518BF-9AE6-8787-07A2-3F35B7E1E984}"/>
              </a:ext>
            </a:extLst>
          </p:cNvPr>
          <p:cNvPicPr>
            <a:picLocks noChangeAspect="1"/>
          </p:cNvPicPr>
          <p:nvPr/>
        </p:nvPicPr>
        <p:blipFill>
          <a:blip r:embed="rId5"/>
          <a:srcRect l="14712" t="25038" r="-396" b="3774"/>
          <a:stretch>
            <a:fillRect/>
          </a:stretch>
        </p:blipFill>
        <p:spPr>
          <a:xfrm>
            <a:off x="1145408" y="2286003"/>
            <a:ext cx="6711213" cy="1918812"/>
          </a:xfrm>
          <a:prstGeom prst="rect">
            <a:avLst/>
          </a:prstGeom>
        </p:spPr>
      </p:pic>
      <p:sp>
        <p:nvSpPr>
          <p:cNvPr id="9" name="Rectangle: Rounded Corners 8">
            <a:extLst>
              <a:ext uri="{FF2B5EF4-FFF2-40B4-BE49-F238E27FC236}">
                <a16:creationId xmlns:a16="http://schemas.microsoft.com/office/drawing/2014/main" id="{E827E5C7-D5D8-6C8B-E4BC-273423A85A88}"/>
              </a:ext>
            </a:extLst>
          </p:cNvPr>
          <p:cNvSpPr/>
          <p:nvPr/>
        </p:nvSpPr>
        <p:spPr>
          <a:xfrm>
            <a:off x="1145408" y="3862145"/>
            <a:ext cx="5847348" cy="38579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9A8D083-201A-11F3-A71B-08226876077E}"/>
              </a:ext>
            </a:extLst>
          </p:cNvPr>
          <p:cNvPicPr>
            <a:picLocks noChangeAspect="1"/>
          </p:cNvPicPr>
          <p:nvPr/>
        </p:nvPicPr>
        <p:blipFill>
          <a:blip r:embed="rId6"/>
          <a:srcRect t="42101" r="17122"/>
          <a:stretch>
            <a:fillRect/>
          </a:stretch>
        </p:blipFill>
        <p:spPr>
          <a:xfrm>
            <a:off x="1145408" y="4265116"/>
            <a:ext cx="6278353" cy="1997171"/>
          </a:xfrm>
          <a:prstGeom prst="rect">
            <a:avLst/>
          </a:prstGeom>
        </p:spPr>
      </p:pic>
      <p:pic>
        <p:nvPicPr>
          <p:cNvPr id="14" name="Picture 13">
            <a:extLst>
              <a:ext uri="{FF2B5EF4-FFF2-40B4-BE49-F238E27FC236}">
                <a16:creationId xmlns:a16="http://schemas.microsoft.com/office/drawing/2014/main" id="{5E40E4FC-8C56-129C-A634-2DF61B05A46D}"/>
              </a:ext>
            </a:extLst>
          </p:cNvPr>
          <p:cNvPicPr>
            <a:picLocks noChangeAspect="1"/>
          </p:cNvPicPr>
          <p:nvPr/>
        </p:nvPicPr>
        <p:blipFill>
          <a:blip r:embed="rId7"/>
          <a:stretch>
            <a:fillRect/>
          </a:stretch>
        </p:blipFill>
        <p:spPr>
          <a:xfrm>
            <a:off x="1145408" y="1935658"/>
            <a:ext cx="10549287" cy="395017"/>
          </a:xfrm>
          <a:prstGeom prst="rect">
            <a:avLst/>
          </a:prstGeom>
        </p:spPr>
      </p:pic>
      <p:sp>
        <p:nvSpPr>
          <p:cNvPr id="3" name="TextBox 2">
            <a:extLst>
              <a:ext uri="{FF2B5EF4-FFF2-40B4-BE49-F238E27FC236}">
                <a16:creationId xmlns:a16="http://schemas.microsoft.com/office/drawing/2014/main" id="{0AB5C18B-BADD-D3B0-FFE2-8D207F24AA18}"/>
              </a:ext>
            </a:extLst>
          </p:cNvPr>
          <p:cNvSpPr txBox="1"/>
          <p:nvPr/>
        </p:nvSpPr>
        <p:spPr>
          <a:xfrm>
            <a:off x="7520013" y="3088911"/>
            <a:ext cx="4270934" cy="954107"/>
          </a:xfrm>
          <a:prstGeom prst="rect">
            <a:avLst/>
          </a:prstGeom>
          <a:noFill/>
        </p:spPr>
        <p:txBody>
          <a:bodyPr wrap="square">
            <a:spAutoFit/>
          </a:bodyPr>
          <a:lstStyle/>
          <a:p>
            <a:pPr algn="ctr"/>
            <a:r>
              <a:rPr lang="en-US" sz="2800" u="none" strike="noStrike" baseline="0" dirty="0">
                <a:solidFill>
                  <a:schemeClr val="accent1"/>
                </a:solidFill>
                <a:latin typeface="Calibri" panose="020F0502020204030204" pitchFamily="34" charset="0"/>
              </a:rPr>
              <a:t>For expenditures of $750,000 or more</a:t>
            </a:r>
            <a:endParaRPr lang="en-US" sz="2800" dirty="0">
              <a:solidFill>
                <a:schemeClr val="accent1"/>
              </a:solidFill>
            </a:endParaRPr>
          </a:p>
        </p:txBody>
      </p:sp>
      <p:pic>
        <p:nvPicPr>
          <p:cNvPr id="6" name="Audio 5">
            <a:hlinkClick r:id="" action="ppaction://media"/>
            <a:extLst>
              <a:ext uri="{FF2B5EF4-FFF2-40B4-BE49-F238E27FC236}">
                <a16:creationId xmlns:a16="http://schemas.microsoft.com/office/drawing/2014/main" id="{8AB1FD56-0AD6-B18E-83A6-58BE038B6A3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7742635"/>
      </p:ext>
    </p:extLst>
  </p:cSld>
  <p:clrMapOvr>
    <a:masterClrMapping/>
  </p:clrMapOvr>
  <mc:AlternateContent xmlns:mc="http://schemas.openxmlformats.org/markup-compatibility/2006">
    <mc:Choice xmlns:p14="http://schemas.microsoft.com/office/powerpoint/2010/main" Requires="p14">
      <p:transition spd="slow" p14:dur="2000" advTm="35875"/>
    </mc:Choice>
    <mc:Fallback>
      <p:transition spd="slow" advTm="3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50392-0B99-5D9B-417E-47B377D7D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ABCB3-954D-A7B6-E6CE-E454234B2FE7}"/>
              </a:ext>
            </a:extLst>
          </p:cNvPr>
          <p:cNvSpPr>
            <a:spLocks noGrp="1"/>
          </p:cNvSpPr>
          <p:nvPr>
            <p:ph type="title"/>
          </p:nvPr>
        </p:nvSpPr>
        <p:spPr>
          <a:xfrm>
            <a:off x="1145408" y="286603"/>
            <a:ext cx="10058400" cy="1450757"/>
          </a:xfrm>
        </p:spPr>
        <p:txBody>
          <a:bodyPr/>
          <a:lstStyle/>
          <a:p>
            <a:r>
              <a:rPr lang="en-US" b="1" dirty="0">
                <a:solidFill>
                  <a:schemeClr val="accent1">
                    <a:lumMod val="50000"/>
                  </a:schemeClr>
                </a:solidFill>
              </a:rPr>
              <a:t>Complete Assessment Risk </a:t>
            </a:r>
          </a:p>
        </p:txBody>
      </p:sp>
      <p:grpSp>
        <p:nvGrpSpPr>
          <p:cNvPr id="23" name="Group 22">
            <a:extLst>
              <a:ext uri="{FF2B5EF4-FFF2-40B4-BE49-F238E27FC236}">
                <a16:creationId xmlns:a16="http://schemas.microsoft.com/office/drawing/2014/main" id="{C6693630-E542-6585-ED65-E6899722A976}"/>
              </a:ext>
            </a:extLst>
          </p:cNvPr>
          <p:cNvGrpSpPr/>
          <p:nvPr/>
        </p:nvGrpSpPr>
        <p:grpSpPr>
          <a:xfrm>
            <a:off x="2181884" y="1845077"/>
            <a:ext cx="6572292" cy="3299366"/>
            <a:chOff x="1239252" y="1737360"/>
            <a:chExt cx="8280697" cy="4313665"/>
          </a:xfrm>
        </p:grpSpPr>
        <p:pic>
          <p:nvPicPr>
            <p:cNvPr id="12" name="Picture 11">
              <a:extLst>
                <a:ext uri="{FF2B5EF4-FFF2-40B4-BE49-F238E27FC236}">
                  <a16:creationId xmlns:a16="http://schemas.microsoft.com/office/drawing/2014/main" id="{C37632BD-49B0-7154-2C1C-9577E091B549}"/>
                </a:ext>
              </a:extLst>
            </p:cNvPr>
            <p:cNvPicPr>
              <a:picLocks noChangeAspect="1"/>
            </p:cNvPicPr>
            <p:nvPr/>
          </p:nvPicPr>
          <p:blipFill>
            <a:blip r:embed="rId5"/>
            <a:stretch>
              <a:fillRect/>
            </a:stretch>
          </p:blipFill>
          <p:spPr>
            <a:xfrm>
              <a:off x="1239252" y="1737360"/>
              <a:ext cx="8280697" cy="4313665"/>
            </a:xfrm>
            <a:prstGeom prst="rect">
              <a:avLst/>
            </a:prstGeom>
          </p:spPr>
        </p:pic>
        <p:sp>
          <p:nvSpPr>
            <p:cNvPr id="13" name="Rectangle 12">
              <a:extLst>
                <a:ext uri="{FF2B5EF4-FFF2-40B4-BE49-F238E27FC236}">
                  <a16:creationId xmlns:a16="http://schemas.microsoft.com/office/drawing/2014/main" id="{DDD4345E-8233-0230-0C92-BA8C2AE4418A}"/>
                </a:ext>
              </a:extLst>
            </p:cNvPr>
            <p:cNvSpPr/>
            <p:nvPr/>
          </p:nvSpPr>
          <p:spPr>
            <a:xfrm>
              <a:off x="3546987" y="2448232"/>
              <a:ext cx="1519084"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Rectangle 13">
              <a:extLst>
                <a:ext uri="{FF2B5EF4-FFF2-40B4-BE49-F238E27FC236}">
                  <a16:creationId xmlns:a16="http://schemas.microsoft.com/office/drawing/2014/main" id="{A09E06BC-315D-5CA2-608F-F241601446A8}"/>
                </a:ext>
              </a:extLst>
            </p:cNvPr>
            <p:cNvSpPr/>
            <p:nvPr/>
          </p:nvSpPr>
          <p:spPr>
            <a:xfrm>
              <a:off x="3546986" y="2791879"/>
              <a:ext cx="3308025"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14">
              <a:extLst>
                <a:ext uri="{FF2B5EF4-FFF2-40B4-BE49-F238E27FC236}">
                  <a16:creationId xmlns:a16="http://schemas.microsoft.com/office/drawing/2014/main" id="{ADAE367E-27F6-85F6-2B7C-45295B87BC4F}"/>
                </a:ext>
              </a:extLst>
            </p:cNvPr>
            <p:cNvSpPr/>
            <p:nvPr/>
          </p:nvSpPr>
          <p:spPr>
            <a:xfrm>
              <a:off x="3546985" y="3153272"/>
              <a:ext cx="1795979"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6" name="Rectangle 15">
              <a:extLst>
                <a:ext uri="{FF2B5EF4-FFF2-40B4-BE49-F238E27FC236}">
                  <a16:creationId xmlns:a16="http://schemas.microsoft.com/office/drawing/2014/main" id="{9879AF21-A8AE-FD83-CA52-606889496D23}"/>
                </a:ext>
              </a:extLst>
            </p:cNvPr>
            <p:cNvSpPr/>
            <p:nvPr/>
          </p:nvSpPr>
          <p:spPr>
            <a:xfrm>
              <a:off x="3472281" y="3490799"/>
              <a:ext cx="1519084"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7" name="Rectangle 16">
              <a:extLst>
                <a:ext uri="{FF2B5EF4-FFF2-40B4-BE49-F238E27FC236}">
                  <a16:creationId xmlns:a16="http://schemas.microsoft.com/office/drawing/2014/main" id="{B00653FB-3A24-F1BD-1CB3-83E34EE6EE23}"/>
                </a:ext>
              </a:extLst>
            </p:cNvPr>
            <p:cNvSpPr/>
            <p:nvPr/>
          </p:nvSpPr>
          <p:spPr>
            <a:xfrm>
              <a:off x="3546987" y="3852192"/>
              <a:ext cx="1519084"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8" name="Rectangle 17">
              <a:extLst>
                <a:ext uri="{FF2B5EF4-FFF2-40B4-BE49-F238E27FC236}">
                  <a16:creationId xmlns:a16="http://schemas.microsoft.com/office/drawing/2014/main" id="{19D04C14-6C07-0DE5-FFE6-DDA9D88191F7}"/>
                </a:ext>
              </a:extLst>
            </p:cNvPr>
            <p:cNvSpPr/>
            <p:nvPr/>
          </p:nvSpPr>
          <p:spPr>
            <a:xfrm>
              <a:off x="3546984" y="4173879"/>
              <a:ext cx="1688403"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Rectangle 18">
              <a:extLst>
                <a:ext uri="{FF2B5EF4-FFF2-40B4-BE49-F238E27FC236}">
                  <a16:creationId xmlns:a16="http://schemas.microsoft.com/office/drawing/2014/main" id="{C83C07E5-652F-C7EE-E9CA-2360781E619F}"/>
                </a:ext>
              </a:extLst>
            </p:cNvPr>
            <p:cNvSpPr/>
            <p:nvPr/>
          </p:nvSpPr>
          <p:spPr>
            <a:xfrm>
              <a:off x="3472280" y="4533366"/>
              <a:ext cx="3000237"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Rectangle 19">
              <a:extLst>
                <a:ext uri="{FF2B5EF4-FFF2-40B4-BE49-F238E27FC236}">
                  <a16:creationId xmlns:a16="http://schemas.microsoft.com/office/drawing/2014/main" id="{583CEEAB-193D-E7B1-93A0-9AF08BB58223}"/>
                </a:ext>
              </a:extLst>
            </p:cNvPr>
            <p:cNvSpPr/>
            <p:nvPr/>
          </p:nvSpPr>
          <p:spPr>
            <a:xfrm>
              <a:off x="3472281" y="4870893"/>
              <a:ext cx="1519084"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1" name="Rectangle 20">
              <a:extLst>
                <a:ext uri="{FF2B5EF4-FFF2-40B4-BE49-F238E27FC236}">
                  <a16:creationId xmlns:a16="http://schemas.microsoft.com/office/drawing/2014/main" id="{55D50A94-B31D-FFDE-0948-022687CCDB5C}"/>
                </a:ext>
              </a:extLst>
            </p:cNvPr>
            <p:cNvSpPr/>
            <p:nvPr/>
          </p:nvSpPr>
          <p:spPr>
            <a:xfrm>
              <a:off x="3472281" y="5216446"/>
              <a:ext cx="1519084"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2" name="Rectangle 21">
              <a:extLst>
                <a:ext uri="{FF2B5EF4-FFF2-40B4-BE49-F238E27FC236}">
                  <a16:creationId xmlns:a16="http://schemas.microsoft.com/office/drawing/2014/main" id="{492677E6-8DB6-A315-501A-72F6C0D3244C}"/>
                </a:ext>
              </a:extLst>
            </p:cNvPr>
            <p:cNvSpPr/>
            <p:nvPr/>
          </p:nvSpPr>
          <p:spPr>
            <a:xfrm>
              <a:off x="3472280" y="5567183"/>
              <a:ext cx="2516143" cy="16960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grpSp>
      <p:sp>
        <p:nvSpPr>
          <p:cNvPr id="29" name="TextBox 28">
            <a:extLst>
              <a:ext uri="{FF2B5EF4-FFF2-40B4-BE49-F238E27FC236}">
                <a16:creationId xmlns:a16="http://schemas.microsoft.com/office/drawing/2014/main" id="{2534D40D-9803-3E41-56B7-D2FECB0280A4}"/>
              </a:ext>
            </a:extLst>
          </p:cNvPr>
          <p:cNvSpPr txBox="1"/>
          <p:nvPr/>
        </p:nvSpPr>
        <p:spPr>
          <a:xfrm>
            <a:off x="2539352" y="5115955"/>
            <a:ext cx="5359665" cy="338554"/>
          </a:xfrm>
          <a:prstGeom prst="rect">
            <a:avLst/>
          </a:prstGeom>
          <a:noFill/>
        </p:spPr>
        <p:txBody>
          <a:bodyPr wrap="square">
            <a:spAutoFit/>
          </a:bodyPr>
          <a:lstStyle/>
          <a:p>
            <a:r>
              <a:rPr lang="en-US" sz="1600" b="1" i="1" u="none" strike="noStrike" baseline="0" dirty="0">
                <a:solidFill>
                  <a:schemeClr val="accent1"/>
                </a:solidFill>
                <a:latin typeface="Arial" panose="020B0604020202020204" pitchFamily="34" charset="0"/>
              </a:rPr>
              <a:t>Assessment of Risk table with drop-down responses </a:t>
            </a:r>
            <a:endParaRPr lang="en-US" sz="1600" dirty="0">
              <a:solidFill>
                <a:schemeClr val="accent1"/>
              </a:solidFill>
            </a:endParaRPr>
          </a:p>
        </p:txBody>
      </p:sp>
      <p:pic>
        <p:nvPicPr>
          <p:cNvPr id="4" name="Audio 3">
            <a:hlinkClick r:id="" action="ppaction://media"/>
            <a:extLst>
              <a:ext uri="{FF2B5EF4-FFF2-40B4-BE49-F238E27FC236}">
                <a16:creationId xmlns:a16="http://schemas.microsoft.com/office/drawing/2014/main" id="{D90B9A00-27AC-632C-4BAE-8579150445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168818"/>
      </p:ext>
    </p:extLst>
  </p:cSld>
  <p:clrMapOvr>
    <a:masterClrMapping/>
  </p:clrMapOvr>
  <mc:AlternateContent xmlns:mc="http://schemas.openxmlformats.org/markup-compatibility/2006">
    <mc:Choice xmlns:p14="http://schemas.microsoft.com/office/powerpoint/2010/main" Requires="p14">
      <p:transition spd="slow" p14:dur="2000" advTm="24500"/>
    </mc:Choice>
    <mc:Fallback>
      <p:transition spd="slow" advTm="2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1DC2-2EFC-5863-6542-23560282D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19D2C-1987-60AF-7CE8-E4A8B41295B3}"/>
              </a:ext>
            </a:extLst>
          </p:cNvPr>
          <p:cNvSpPr>
            <a:spLocks noGrp="1"/>
          </p:cNvSpPr>
          <p:nvPr>
            <p:ph type="title"/>
          </p:nvPr>
        </p:nvSpPr>
        <p:spPr>
          <a:xfrm>
            <a:off x="1145408" y="286603"/>
            <a:ext cx="10058400" cy="1450757"/>
          </a:xfrm>
        </p:spPr>
        <p:txBody>
          <a:bodyPr/>
          <a:lstStyle/>
          <a:p>
            <a:r>
              <a:rPr lang="en-US" b="1" dirty="0">
                <a:solidFill>
                  <a:schemeClr val="accent1">
                    <a:lumMod val="50000"/>
                  </a:schemeClr>
                </a:solidFill>
              </a:rPr>
              <a:t>Evidence of FAC Acceptance</a:t>
            </a:r>
          </a:p>
        </p:txBody>
      </p:sp>
      <p:sp>
        <p:nvSpPr>
          <p:cNvPr id="38" name="TextBox 37">
            <a:extLst>
              <a:ext uri="{FF2B5EF4-FFF2-40B4-BE49-F238E27FC236}">
                <a16:creationId xmlns:a16="http://schemas.microsoft.com/office/drawing/2014/main" id="{20ACF5BE-882E-01A6-F23D-38D309AF04DE}"/>
              </a:ext>
            </a:extLst>
          </p:cNvPr>
          <p:cNvSpPr txBox="1"/>
          <p:nvPr/>
        </p:nvSpPr>
        <p:spPr>
          <a:xfrm>
            <a:off x="8770602" y="2709183"/>
            <a:ext cx="2604476" cy="584775"/>
          </a:xfrm>
          <a:prstGeom prst="rect">
            <a:avLst/>
          </a:prstGeom>
          <a:noFill/>
        </p:spPr>
        <p:txBody>
          <a:bodyPr wrap="square" rtlCol="0">
            <a:spAutoFit/>
          </a:bodyPr>
          <a:lstStyle/>
          <a:p>
            <a:r>
              <a:rPr lang="en-US" sz="1600" b="1" dirty="0">
                <a:solidFill>
                  <a:srgbClr val="FF0000"/>
                </a:solidFill>
              </a:rPr>
              <a:t>Screenshot </a:t>
            </a:r>
            <a:r>
              <a:rPr lang="en-US" sz="1600" b="1" dirty="0">
                <a:solidFill>
                  <a:srgbClr val="FF0000"/>
                </a:solidFill>
                <a:highlight>
                  <a:srgbClr val="FFFF00"/>
                </a:highlight>
              </a:rPr>
              <a:t>MUST</a:t>
            </a:r>
            <a:r>
              <a:rPr lang="en-US" sz="1600" b="1" dirty="0">
                <a:solidFill>
                  <a:srgbClr val="FF0000"/>
                </a:solidFill>
              </a:rPr>
              <a:t> show the date acceptance.</a:t>
            </a:r>
          </a:p>
        </p:txBody>
      </p:sp>
      <p:pic>
        <p:nvPicPr>
          <p:cNvPr id="4" name="Picture 3">
            <a:extLst>
              <a:ext uri="{FF2B5EF4-FFF2-40B4-BE49-F238E27FC236}">
                <a16:creationId xmlns:a16="http://schemas.microsoft.com/office/drawing/2014/main" id="{968B1640-10DD-20DA-2707-F1381E601F42}"/>
              </a:ext>
            </a:extLst>
          </p:cNvPr>
          <p:cNvPicPr>
            <a:picLocks noChangeAspect="1"/>
          </p:cNvPicPr>
          <p:nvPr/>
        </p:nvPicPr>
        <p:blipFill>
          <a:blip r:embed="rId6"/>
          <a:stretch>
            <a:fillRect/>
          </a:stretch>
        </p:blipFill>
        <p:spPr>
          <a:xfrm>
            <a:off x="1610466" y="2398509"/>
            <a:ext cx="6589596" cy="1790901"/>
          </a:xfrm>
          <a:prstGeom prst="rect">
            <a:avLst/>
          </a:prstGeom>
        </p:spPr>
      </p:pic>
      <p:pic>
        <p:nvPicPr>
          <p:cNvPr id="37" name="Picture 36">
            <a:extLst>
              <a:ext uri="{FF2B5EF4-FFF2-40B4-BE49-F238E27FC236}">
                <a16:creationId xmlns:a16="http://schemas.microsoft.com/office/drawing/2014/main" id="{EDFA8E54-6D8F-416B-3279-EDC3F2F1CAFE}"/>
              </a:ext>
            </a:extLst>
          </p:cNvPr>
          <p:cNvPicPr>
            <a:picLocks noChangeAspect="1"/>
          </p:cNvPicPr>
          <p:nvPr/>
        </p:nvPicPr>
        <p:blipFill>
          <a:blip r:embed="rId7"/>
          <a:stretch>
            <a:fillRect/>
          </a:stretch>
        </p:blipFill>
        <p:spPr>
          <a:xfrm>
            <a:off x="4958121" y="2513343"/>
            <a:ext cx="3241941" cy="1561231"/>
          </a:xfrm>
          <a:prstGeom prst="rect">
            <a:avLst/>
          </a:prstGeom>
        </p:spPr>
      </p:pic>
      <p:sp>
        <p:nvSpPr>
          <p:cNvPr id="5" name="TextBox 4">
            <a:extLst>
              <a:ext uri="{FF2B5EF4-FFF2-40B4-BE49-F238E27FC236}">
                <a16:creationId xmlns:a16="http://schemas.microsoft.com/office/drawing/2014/main" id="{64ED90F3-8C27-DC60-C533-43245245C9C1}"/>
              </a:ext>
            </a:extLst>
          </p:cNvPr>
          <p:cNvSpPr txBox="1"/>
          <p:nvPr/>
        </p:nvSpPr>
        <p:spPr>
          <a:xfrm>
            <a:off x="5029200" y="4189408"/>
            <a:ext cx="2604476" cy="369332"/>
          </a:xfrm>
          <a:prstGeom prst="rect">
            <a:avLst/>
          </a:prstGeom>
          <a:noFill/>
        </p:spPr>
        <p:txBody>
          <a:bodyPr wrap="square" rtlCol="0">
            <a:spAutoFit/>
          </a:bodyPr>
          <a:lstStyle/>
          <a:p>
            <a:r>
              <a:rPr lang="en-US" dirty="0"/>
              <a:t>https://www.fac.gov</a:t>
            </a:r>
          </a:p>
        </p:txBody>
      </p:sp>
      <p:pic>
        <p:nvPicPr>
          <p:cNvPr id="9" name="Audio 8">
            <a:hlinkClick r:id="" action="ppaction://media"/>
            <a:extLst>
              <a:ext uri="{FF2B5EF4-FFF2-40B4-BE49-F238E27FC236}">
                <a16:creationId xmlns:a16="http://schemas.microsoft.com/office/drawing/2014/main" id="{C6E96935-B27E-FC46-BA1B-10F15F05CE0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26209870"/>
      </p:ext>
    </p:extLst>
  </p:cSld>
  <p:clrMapOvr>
    <a:masterClrMapping/>
  </p:clrMapOvr>
  <mc:AlternateContent xmlns:mc="http://schemas.openxmlformats.org/markup-compatibility/2006">
    <mc:Choice xmlns:p14="http://schemas.microsoft.com/office/powerpoint/2010/main" Requires="p14">
      <p:transition spd="slow" p14:dur="2000" advTm="9661"/>
    </mc:Choice>
    <mc:Fallback>
      <p:transition spd="slow" advTm="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372EF-950C-7B62-635C-DF169FAC5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1FB82-B634-5EF5-736C-6897F69E2B60}"/>
              </a:ext>
            </a:extLst>
          </p:cNvPr>
          <p:cNvSpPr>
            <a:spLocks noGrp="1"/>
          </p:cNvSpPr>
          <p:nvPr>
            <p:ph type="title"/>
          </p:nvPr>
        </p:nvSpPr>
        <p:spPr/>
        <p:txBody>
          <a:bodyPr/>
          <a:lstStyle/>
          <a:p>
            <a:r>
              <a:rPr lang="en-US" b="1" dirty="0">
                <a:solidFill>
                  <a:schemeClr val="accent1">
                    <a:lumMod val="50000"/>
                  </a:schemeClr>
                </a:solidFill>
              </a:rPr>
              <a:t>Search Single Audit Reports</a:t>
            </a:r>
          </a:p>
        </p:txBody>
      </p:sp>
      <p:grpSp>
        <p:nvGrpSpPr>
          <p:cNvPr id="35" name="Group 34">
            <a:extLst>
              <a:ext uri="{FF2B5EF4-FFF2-40B4-BE49-F238E27FC236}">
                <a16:creationId xmlns:a16="http://schemas.microsoft.com/office/drawing/2014/main" id="{2DC7ABED-4CF2-9A57-E597-E7CB46DCC73B}"/>
              </a:ext>
            </a:extLst>
          </p:cNvPr>
          <p:cNvGrpSpPr/>
          <p:nvPr/>
        </p:nvGrpSpPr>
        <p:grpSpPr>
          <a:xfrm>
            <a:off x="642385" y="2754483"/>
            <a:ext cx="6239494" cy="1831972"/>
            <a:chOff x="419100" y="2187833"/>
            <a:chExt cx="6418475" cy="1953867"/>
          </a:xfrm>
        </p:grpSpPr>
        <p:pic>
          <p:nvPicPr>
            <p:cNvPr id="12" name="Picture 11">
              <a:extLst>
                <a:ext uri="{FF2B5EF4-FFF2-40B4-BE49-F238E27FC236}">
                  <a16:creationId xmlns:a16="http://schemas.microsoft.com/office/drawing/2014/main" id="{6DA75BEB-D651-7B0B-7202-B7D2FBE4FC59}"/>
                </a:ext>
              </a:extLst>
            </p:cNvPr>
            <p:cNvPicPr>
              <a:picLocks noChangeAspect="1"/>
            </p:cNvPicPr>
            <p:nvPr/>
          </p:nvPicPr>
          <p:blipFill>
            <a:blip r:embed="rId6"/>
            <a:stretch>
              <a:fillRect/>
            </a:stretch>
          </p:blipFill>
          <p:spPr>
            <a:xfrm>
              <a:off x="419100" y="2187833"/>
              <a:ext cx="6418475" cy="1953867"/>
            </a:xfrm>
            <a:prstGeom prst="rect">
              <a:avLst/>
            </a:prstGeom>
          </p:spPr>
        </p:pic>
        <p:sp>
          <p:nvSpPr>
            <p:cNvPr id="15" name="Rectangle 14">
              <a:extLst>
                <a:ext uri="{FF2B5EF4-FFF2-40B4-BE49-F238E27FC236}">
                  <a16:creationId xmlns:a16="http://schemas.microsoft.com/office/drawing/2014/main" id="{3B749027-A7AD-E92F-9FE0-AC0848A831FD}"/>
                </a:ext>
              </a:extLst>
            </p:cNvPr>
            <p:cNvSpPr/>
            <p:nvPr/>
          </p:nvSpPr>
          <p:spPr>
            <a:xfrm>
              <a:off x="4222303" y="2288028"/>
              <a:ext cx="896470" cy="280894"/>
            </a:xfrm>
            <a:prstGeom prst="rect">
              <a:avLst/>
            </a:prstGeom>
            <a:solidFill>
              <a:srgbClr val="1C3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64426E5E-E4A9-C397-7CF9-D447B9BD8182}"/>
              </a:ext>
            </a:extLst>
          </p:cNvPr>
          <p:cNvSpPr/>
          <p:nvPr/>
        </p:nvSpPr>
        <p:spPr>
          <a:xfrm>
            <a:off x="4021789" y="4266388"/>
            <a:ext cx="818030" cy="246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10D465D-375C-04BD-19C7-378547E70643}"/>
              </a:ext>
            </a:extLst>
          </p:cNvPr>
          <p:cNvSpPr/>
          <p:nvPr/>
        </p:nvSpPr>
        <p:spPr>
          <a:xfrm>
            <a:off x="4962518" y="4271151"/>
            <a:ext cx="691684" cy="233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5D36A04-70A9-9928-F252-5B551F7E49AD}"/>
              </a:ext>
            </a:extLst>
          </p:cNvPr>
          <p:cNvGrpSpPr/>
          <p:nvPr/>
        </p:nvGrpSpPr>
        <p:grpSpPr>
          <a:xfrm>
            <a:off x="642386" y="4586454"/>
            <a:ext cx="6313701" cy="773200"/>
            <a:chOff x="523874" y="4118726"/>
            <a:chExt cx="6800851" cy="796174"/>
          </a:xfrm>
        </p:grpSpPr>
        <p:pic>
          <p:nvPicPr>
            <p:cNvPr id="23" name="Picture 22">
              <a:extLst>
                <a:ext uri="{FF2B5EF4-FFF2-40B4-BE49-F238E27FC236}">
                  <a16:creationId xmlns:a16="http://schemas.microsoft.com/office/drawing/2014/main" id="{9E49D1BE-F3B8-0AE5-9BB6-6FD181A5787C}"/>
                </a:ext>
              </a:extLst>
            </p:cNvPr>
            <p:cNvPicPr>
              <a:picLocks noChangeAspect="1"/>
            </p:cNvPicPr>
            <p:nvPr/>
          </p:nvPicPr>
          <p:blipFill>
            <a:blip r:embed="rId7"/>
            <a:stretch>
              <a:fillRect/>
            </a:stretch>
          </p:blipFill>
          <p:spPr>
            <a:xfrm>
              <a:off x="523874" y="4118726"/>
              <a:ext cx="6800851" cy="796174"/>
            </a:xfrm>
            <a:prstGeom prst="rect">
              <a:avLst/>
            </a:prstGeom>
          </p:spPr>
        </p:pic>
        <p:sp>
          <p:nvSpPr>
            <p:cNvPr id="27" name="Rectangle 26">
              <a:extLst>
                <a:ext uri="{FF2B5EF4-FFF2-40B4-BE49-F238E27FC236}">
                  <a16:creationId xmlns:a16="http://schemas.microsoft.com/office/drawing/2014/main" id="{338C0AD0-E51A-2F71-77CA-DB86871C51BC}"/>
                </a:ext>
              </a:extLst>
            </p:cNvPr>
            <p:cNvSpPr/>
            <p:nvPr/>
          </p:nvSpPr>
          <p:spPr>
            <a:xfrm>
              <a:off x="3527686" y="4569199"/>
              <a:ext cx="734752" cy="2315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000000000</a:t>
              </a:r>
            </a:p>
          </p:txBody>
        </p:sp>
        <p:sp>
          <p:nvSpPr>
            <p:cNvPr id="28" name="Rectangle 27">
              <a:extLst>
                <a:ext uri="{FF2B5EF4-FFF2-40B4-BE49-F238E27FC236}">
                  <a16:creationId xmlns:a16="http://schemas.microsoft.com/office/drawing/2014/main" id="{B852AD65-60E8-D552-77ED-8DE2391385E8}"/>
                </a:ext>
              </a:extLst>
            </p:cNvPr>
            <p:cNvSpPr/>
            <p:nvPr/>
          </p:nvSpPr>
          <p:spPr>
            <a:xfrm>
              <a:off x="603511" y="4569199"/>
              <a:ext cx="1482464" cy="2315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00" dirty="0">
                  <a:solidFill>
                    <a:schemeClr val="tx1"/>
                  </a:solidFill>
                </a:rPr>
                <a:t>City or County Name</a:t>
              </a:r>
            </a:p>
          </p:txBody>
        </p:sp>
        <p:sp>
          <p:nvSpPr>
            <p:cNvPr id="30" name="Rectangle 29">
              <a:extLst>
                <a:ext uri="{FF2B5EF4-FFF2-40B4-BE49-F238E27FC236}">
                  <a16:creationId xmlns:a16="http://schemas.microsoft.com/office/drawing/2014/main" id="{FE87EBA5-73F9-9DBA-2E1C-1E8089C7B3AE}"/>
                </a:ext>
              </a:extLst>
            </p:cNvPr>
            <p:cNvSpPr/>
            <p:nvPr/>
          </p:nvSpPr>
          <p:spPr>
            <a:xfrm>
              <a:off x="4421915" y="4575390"/>
              <a:ext cx="734752" cy="2078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April 25,02025</a:t>
              </a:r>
            </a:p>
          </p:txBody>
        </p:sp>
        <p:sp>
          <p:nvSpPr>
            <p:cNvPr id="31" name="Rectangle 30">
              <a:extLst>
                <a:ext uri="{FF2B5EF4-FFF2-40B4-BE49-F238E27FC236}">
                  <a16:creationId xmlns:a16="http://schemas.microsoft.com/office/drawing/2014/main" id="{61C6F260-473F-7389-B0FD-8750B295D012}"/>
                </a:ext>
              </a:extLst>
            </p:cNvPr>
            <p:cNvSpPr/>
            <p:nvPr/>
          </p:nvSpPr>
          <p:spPr>
            <a:xfrm>
              <a:off x="5635152" y="4518192"/>
              <a:ext cx="818030" cy="3433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Over-21</a:t>
              </a:r>
            </a:p>
          </p:txBody>
        </p:sp>
      </p:grpSp>
      <p:pic>
        <p:nvPicPr>
          <p:cNvPr id="34" name="Picture 33">
            <a:extLst>
              <a:ext uri="{FF2B5EF4-FFF2-40B4-BE49-F238E27FC236}">
                <a16:creationId xmlns:a16="http://schemas.microsoft.com/office/drawing/2014/main" id="{A73B8268-7B5C-3031-25F2-1C7B85253D34}"/>
              </a:ext>
            </a:extLst>
          </p:cNvPr>
          <p:cNvPicPr>
            <a:picLocks noChangeAspect="1"/>
          </p:cNvPicPr>
          <p:nvPr/>
        </p:nvPicPr>
        <p:blipFill>
          <a:blip r:embed="rId8"/>
          <a:stretch>
            <a:fillRect/>
          </a:stretch>
        </p:blipFill>
        <p:spPr>
          <a:xfrm>
            <a:off x="7104140" y="3025967"/>
            <a:ext cx="4550730" cy="2370172"/>
          </a:xfrm>
          <a:prstGeom prst="rect">
            <a:avLst/>
          </a:prstGeom>
          <a:ln>
            <a:no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52B41D53-9BBB-A8DB-DB33-2F4D40AB0DB9}"/>
              </a:ext>
            </a:extLst>
          </p:cNvPr>
          <p:cNvSpPr/>
          <p:nvPr/>
        </p:nvSpPr>
        <p:spPr>
          <a:xfrm>
            <a:off x="10693927" y="3111797"/>
            <a:ext cx="855688" cy="251620"/>
          </a:xfrm>
          <a:prstGeom prst="rect">
            <a:avLst/>
          </a:prstGeom>
          <a:solidFill>
            <a:srgbClr val="1C3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095EE58-33FD-16D5-DFEE-BD848E5AA793}"/>
              </a:ext>
            </a:extLst>
          </p:cNvPr>
          <p:cNvSpPr/>
          <p:nvPr/>
        </p:nvSpPr>
        <p:spPr>
          <a:xfrm>
            <a:off x="6229742" y="4926268"/>
            <a:ext cx="405516" cy="3852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3352EF1-A4A7-FBEA-22D1-AF8C8E80A99A}"/>
              </a:ext>
            </a:extLst>
          </p:cNvPr>
          <p:cNvSpPr/>
          <p:nvPr/>
        </p:nvSpPr>
        <p:spPr>
          <a:xfrm>
            <a:off x="7178348" y="4962286"/>
            <a:ext cx="2020666" cy="1685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06B8C09-2726-168B-208D-23E324DE4CE7}"/>
              </a:ext>
            </a:extLst>
          </p:cNvPr>
          <p:cNvSpPr txBox="1"/>
          <p:nvPr/>
        </p:nvSpPr>
        <p:spPr>
          <a:xfrm>
            <a:off x="3301278" y="5804683"/>
            <a:ext cx="5136278" cy="369332"/>
          </a:xfrm>
          <a:prstGeom prst="rect">
            <a:avLst/>
          </a:prstGeom>
          <a:noFill/>
        </p:spPr>
        <p:txBody>
          <a:bodyPr wrap="none" rtlCol="0">
            <a:spAutoFit/>
          </a:bodyPr>
          <a:lstStyle/>
          <a:p>
            <a:r>
              <a:rPr lang="en-US" dirty="0">
                <a:solidFill>
                  <a:srgbClr val="0070C0"/>
                </a:solidFill>
              </a:rPr>
              <a:t>Federal Audit Clearinghouse at https://www.fac.gov. </a:t>
            </a:r>
          </a:p>
        </p:txBody>
      </p:sp>
      <p:sp>
        <p:nvSpPr>
          <p:cNvPr id="40" name="TextBox 39">
            <a:extLst>
              <a:ext uri="{FF2B5EF4-FFF2-40B4-BE49-F238E27FC236}">
                <a16:creationId xmlns:a16="http://schemas.microsoft.com/office/drawing/2014/main" id="{324AC20E-F344-6284-283E-0FD8781403E0}"/>
              </a:ext>
            </a:extLst>
          </p:cNvPr>
          <p:cNvSpPr txBox="1"/>
          <p:nvPr/>
        </p:nvSpPr>
        <p:spPr>
          <a:xfrm>
            <a:off x="7057747" y="2477197"/>
            <a:ext cx="4643515" cy="369332"/>
          </a:xfrm>
          <a:prstGeom prst="rect">
            <a:avLst/>
          </a:prstGeom>
          <a:noFill/>
        </p:spPr>
        <p:txBody>
          <a:bodyPr wrap="none" rtlCol="0">
            <a:spAutoFit/>
          </a:bodyPr>
          <a:lstStyle/>
          <a:p>
            <a:r>
              <a:rPr lang="en-US" dirty="0">
                <a:solidFill>
                  <a:schemeClr val="accent1"/>
                </a:solidFill>
              </a:rPr>
              <a:t>Sample of screenshot to be uploaded in TDAGO</a:t>
            </a:r>
          </a:p>
        </p:txBody>
      </p:sp>
      <p:sp>
        <p:nvSpPr>
          <p:cNvPr id="41" name="TextBox 40">
            <a:extLst>
              <a:ext uri="{FF2B5EF4-FFF2-40B4-BE49-F238E27FC236}">
                <a16:creationId xmlns:a16="http://schemas.microsoft.com/office/drawing/2014/main" id="{E033673B-643F-197B-5CEF-A36357F9DCD9}"/>
              </a:ext>
            </a:extLst>
          </p:cNvPr>
          <p:cNvSpPr txBox="1"/>
          <p:nvPr/>
        </p:nvSpPr>
        <p:spPr>
          <a:xfrm>
            <a:off x="819992" y="2174833"/>
            <a:ext cx="6116611" cy="369332"/>
          </a:xfrm>
          <a:prstGeom prst="rect">
            <a:avLst/>
          </a:prstGeom>
          <a:noFill/>
        </p:spPr>
        <p:txBody>
          <a:bodyPr wrap="none" rtlCol="0">
            <a:spAutoFit/>
          </a:bodyPr>
          <a:lstStyle/>
          <a:p>
            <a:r>
              <a:rPr lang="en-US" dirty="0">
                <a:solidFill>
                  <a:schemeClr val="accent1"/>
                </a:solidFill>
              </a:rPr>
              <a:t>Click on the eye       icon to view the Single audit summary page </a:t>
            </a:r>
          </a:p>
        </p:txBody>
      </p:sp>
      <p:pic>
        <p:nvPicPr>
          <p:cNvPr id="43" name="Graphic 42" descr="Eye with solid fill">
            <a:extLst>
              <a:ext uri="{FF2B5EF4-FFF2-40B4-BE49-F238E27FC236}">
                <a16:creationId xmlns:a16="http://schemas.microsoft.com/office/drawing/2014/main" id="{1EDDA929-B37C-BF31-7084-76081889A6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9306" y="2221106"/>
            <a:ext cx="324911" cy="324911"/>
          </a:xfrm>
          <a:prstGeom prst="rect">
            <a:avLst/>
          </a:prstGeom>
        </p:spPr>
      </p:pic>
      <p:pic>
        <p:nvPicPr>
          <p:cNvPr id="4" name="Audio 3">
            <a:hlinkClick r:id="" action="ppaction://media"/>
            <a:extLst>
              <a:ext uri="{FF2B5EF4-FFF2-40B4-BE49-F238E27FC236}">
                <a16:creationId xmlns:a16="http://schemas.microsoft.com/office/drawing/2014/main" id="{C69223DF-5FEE-174E-8F8B-D08B2FF8CBB8}"/>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70205998"/>
      </p:ext>
    </p:extLst>
  </p:cSld>
  <p:clrMapOvr>
    <a:masterClrMapping/>
  </p:clrMapOvr>
  <mc:AlternateContent xmlns:mc="http://schemas.openxmlformats.org/markup-compatibility/2006">
    <mc:Choice xmlns:p14="http://schemas.microsoft.com/office/powerpoint/2010/main" Requires="p14">
      <p:transition spd="slow" p14:dur="2000" advTm="21149"/>
    </mc:Choice>
    <mc:Fallback>
      <p:transition spd="slow" advTm="2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circle(in)">
                                      <p:cBhvr>
                                        <p:cTn id="1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19491-964A-1588-1790-94C8258EC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3AB19-DF34-6FBA-9C06-B06FA8DAFA6A}"/>
              </a:ext>
            </a:extLst>
          </p:cNvPr>
          <p:cNvSpPr>
            <a:spLocks noGrp="1"/>
          </p:cNvSpPr>
          <p:nvPr>
            <p:ph type="title"/>
          </p:nvPr>
        </p:nvSpPr>
        <p:spPr/>
        <p:txBody>
          <a:bodyPr/>
          <a:lstStyle/>
          <a:p>
            <a:r>
              <a:rPr lang="en-US" b="1" dirty="0">
                <a:solidFill>
                  <a:schemeClr val="accent1">
                    <a:lumMod val="50000"/>
                  </a:schemeClr>
                </a:solidFill>
              </a:rPr>
              <a:t>Submit the OSCAR </a:t>
            </a:r>
          </a:p>
        </p:txBody>
      </p:sp>
      <p:pic>
        <p:nvPicPr>
          <p:cNvPr id="8" name="Picture 7">
            <a:extLst>
              <a:ext uri="{FF2B5EF4-FFF2-40B4-BE49-F238E27FC236}">
                <a16:creationId xmlns:a16="http://schemas.microsoft.com/office/drawing/2014/main" id="{479E8678-455E-3F0E-3F58-C92F325342A0}"/>
              </a:ext>
            </a:extLst>
          </p:cNvPr>
          <p:cNvPicPr>
            <a:picLocks noChangeAspect="1"/>
          </p:cNvPicPr>
          <p:nvPr/>
        </p:nvPicPr>
        <p:blipFill>
          <a:blip r:embed="rId6"/>
          <a:stretch>
            <a:fillRect/>
          </a:stretch>
        </p:blipFill>
        <p:spPr>
          <a:xfrm>
            <a:off x="1370205" y="2614875"/>
            <a:ext cx="3315163" cy="2991267"/>
          </a:xfrm>
          <a:prstGeom prst="rect">
            <a:avLst/>
          </a:prstGeom>
        </p:spPr>
      </p:pic>
      <p:grpSp>
        <p:nvGrpSpPr>
          <p:cNvPr id="3" name="Group 2">
            <a:extLst>
              <a:ext uri="{FF2B5EF4-FFF2-40B4-BE49-F238E27FC236}">
                <a16:creationId xmlns:a16="http://schemas.microsoft.com/office/drawing/2014/main" id="{72F025D5-84C0-D61E-ADB2-9DC458E6E589}"/>
              </a:ext>
            </a:extLst>
          </p:cNvPr>
          <p:cNvGrpSpPr/>
          <p:nvPr/>
        </p:nvGrpSpPr>
        <p:grpSpPr>
          <a:xfrm>
            <a:off x="8081554" y="2769326"/>
            <a:ext cx="3115178" cy="1341182"/>
            <a:chOff x="9477208" y="2154895"/>
            <a:chExt cx="2343477" cy="943107"/>
          </a:xfrm>
        </p:grpSpPr>
        <p:pic>
          <p:nvPicPr>
            <p:cNvPr id="4" name="Picture 3">
              <a:extLst>
                <a:ext uri="{FF2B5EF4-FFF2-40B4-BE49-F238E27FC236}">
                  <a16:creationId xmlns:a16="http://schemas.microsoft.com/office/drawing/2014/main" id="{41CCF7D1-890B-A1DE-3691-F1FEDDD82713}"/>
                </a:ext>
              </a:extLst>
            </p:cNvPr>
            <p:cNvPicPr>
              <a:picLocks noChangeAspect="1"/>
            </p:cNvPicPr>
            <p:nvPr/>
          </p:nvPicPr>
          <p:blipFill>
            <a:blip r:embed="rId7"/>
            <a:stretch>
              <a:fillRect/>
            </a:stretch>
          </p:blipFill>
          <p:spPr>
            <a:xfrm>
              <a:off x="9477208" y="2154895"/>
              <a:ext cx="2343477" cy="943107"/>
            </a:xfrm>
            <a:prstGeom prst="rect">
              <a:avLst/>
            </a:prstGeom>
          </p:spPr>
        </p:pic>
        <p:sp>
          <p:nvSpPr>
            <p:cNvPr id="5" name="Rectangle 4">
              <a:extLst>
                <a:ext uri="{FF2B5EF4-FFF2-40B4-BE49-F238E27FC236}">
                  <a16:creationId xmlns:a16="http://schemas.microsoft.com/office/drawing/2014/main" id="{1877BE28-0222-406C-E571-AFE731A86DA4}"/>
                </a:ext>
              </a:extLst>
            </p:cNvPr>
            <p:cNvSpPr/>
            <p:nvPr/>
          </p:nvSpPr>
          <p:spPr>
            <a:xfrm>
              <a:off x="10076761" y="2154895"/>
              <a:ext cx="1700270" cy="33028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81CAC4-678D-1911-4380-B60C23E4D684}"/>
                </a:ext>
              </a:extLst>
            </p:cNvPr>
            <p:cNvSpPr/>
            <p:nvPr/>
          </p:nvSpPr>
          <p:spPr>
            <a:xfrm>
              <a:off x="11304896" y="2499436"/>
              <a:ext cx="363940" cy="2067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8A3A2F4-34E4-68E0-2257-81919EF5B741}"/>
              </a:ext>
            </a:extLst>
          </p:cNvPr>
          <p:cNvSpPr txBox="1"/>
          <p:nvPr/>
        </p:nvSpPr>
        <p:spPr>
          <a:xfrm>
            <a:off x="1341896" y="1925031"/>
            <a:ext cx="8468017" cy="400110"/>
          </a:xfrm>
          <a:prstGeom prst="rect">
            <a:avLst/>
          </a:prstGeom>
          <a:noFill/>
        </p:spPr>
        <p:txBody>
          <a:bodyPr wrap="square">
            <a:spAutoFit/>
          </a:bodyPr>
          <a:lstStyle/>
          <a:p>
            <a:r>
              <a:rPr lang="en-US" sz="2000" b="0" i="0" u="none" strike="noStrike" kern="1200" baseline="0" dirty="0">
                <a:solidFill>
                  <a:schemeClr val="tx1"/>
                </a:solidFill>
                <a:latin typeface="+mn-lt"/>
                <a:ea typeface="+mn-ea"/>
                <a:cs typeface="+mn-cs"/>
              </a:rPr>
              <a:t>By submitting the OCSAR, the preparer confirms its accuracy and completeness</a:t>
            </a:r>
            <a:endParaRPr lang="en-US" sz="2000" dirty="0"/>
          </a:p>
        </p:txBody>
      </p:sp>
      <p:pic>
        <p:nvPicPr>
          <p:cNvPr id="1026" name="Picture 2" descr="Don Illustrations Illustrations, Royalty-Free Vector Graphics &amp; Clip ...">
            <a:extLst>
              <a:ext uri="{FF2B5EF4-FFF2-40B4-BE49-F238E27FC236}">
                <a16:creationId xmlns:a16="http://schemas.microsoft.com/office/drawing/2014/main" id="{E15B51AF-5B20-087E-0DB1-89027830D4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5194" y="3441218"/>
            <a:ext cx="1697899" cy="1697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0DAD7-A85A-F040-3EF5-C8808D862519}"/>
              </a:ext>
            </a:extLst>
          </p:cNvPr>
          <p:cNvSpPr txBox="1"/>
          <p:nvPr/>
        </p:nvSpPr>
        <p:spPr>
          <a:xfrm>
            <a:off x="8379553" y="4264607"/>
            <a:ext cx="2860720" cy="369332"/>
          </a:xfrm>
          <a:prstGeom prst="rect">
            <a:avLst/>
          </a:prstGeom>
          <a:noFill/>
        </p:spPr>
        <p:txBody>
          <a:bodyPr wrap="none" rtlCol="0">
            <a:spAutoFit/>
          </a:bodyPr>
          <a:lstStyle/>
          <a:p>
            <a:r>
              <a:rPr lang="en-US" dirty="0"/>
              <a:t>…..to Click the SAVE button </a:t>
            </a:r>
          </a:p>
        </p:txBody>
      </p:sp>
      <p:pic>
        <p:nvPicPr>
          <p:cNvPr id="11" name="Audio 10">
            <a:hlinkClick r:id="" action="ppaction://media"/>
            <a:extLst>
              <a:ext uri="{FF2B5EF4-FFF2-40B4-BE49-F238E27FC236}">
                <a16:creationId xmlns:a16="http://schemas.microsoft.com/office/drawing/2014/main" id="{1713CF0C-A2A4-C343-B28E-8087EA8A19CB}"/>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71544131"/>
      </p:ext>
    </p:extLst>
  </p:cSld>
  <p:clrMapOvr>
    <a:masterClrMapping/>
  </p:clrMapOvr>
  <mc:AlternateContent xmlns:mc="http://schemas.openxmlformats.org/markup-compatibility/2006">
    <mc:Choice xmlns:p14="http://schemas.microsoft.com/office/powerpoint/2010/main" Requires="p14">
      <p:transition spd="slow" p14:dur="2000" advTm="18554"/>
    </mc:Choice>
    <mc:Fallback>
      <p:transition spd="slow" advTm="1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Effect transition="in" filter="fade">
                                      <p:cBhvr>
                                        <p:cTn id="1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6193-F56F-C1AB-74C2-A228134341A4}"/>
            </a:ext>
          </a:extLst>
        </p:cNvPr>
        <p:cNvGrpSpPr/>
        <p:nvPr/>
      </p:nvGrpSpPr>
      <p:grpSpPr>
        <a:xfrm>
          <a:off x="0" y="0"/>
          <a:ext cx="0" cy="0"/>
          <a:chOff x="0" y="0"/>
          <a:chExt cx="0" cy="0"/>
        </a:xfrm>
      </p:grpSpPr>
      <p:pic>
        <p:nvPicPr>
          <p:cNvPr id="1026" name="Picture 2" descr="3D funny cartoon manager - lupe audit Stock-Illustration | Adobe Stock">
            <a:extLst>
              <a:ext uri="{FF2B5EF4-FFF2-40B4-BE49-F238E27FC236}">
                <a16:creationId xmlns:a16="http://schemas.microsoft.com/office/drawing/2014/main" id="{FEA26C5C-D535-B382-8D92-7D931FA28A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69" t="8022" r="12032" b="3664"/>
          <a:stretch>
            <a:fillRect/>
          </a:stretch>
        </p:blipFill>
        <p:spPr bwMode="auto">
          <a:xfrm>
            <a:off x="890656" y="2441979"/>
            <a:ext cx="2784923" cy="30984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A93D742-D0C2-20C8-617D-64A0B0EC3F73}"/>
              </a:ext>
            </a:extLst>
          </p:cNvPr>
          <p:cNvSpPr>
            <a:spLocks noGrp="1"/>
          </p:cNvSpPr>
          <p:nvPr>
            <p:ph type="title"/>
          </p:nvPr>
        </p:nvSpPr>
        <p:spPr>
          <a:xfrm>
            <a:off x="890656" y="822126"/>
            <a:ext cx="10651987" cy="758705"/>
          </a:xfrm>
        </p:spPr>
        <p:txBody>
          <a:bodyPr>
            <a:noAutofit/>
          </a:bodyPr>
          <a:lstStyle/>
          <a:p>
            <a:pPr algn="l"/>
            <a:r>
              <a:rPr lang="en-US" b="1" dirty="0">
                <a:solidFill>
                  <a:schemeClr val="accent1">
                    <a:lumMod val="50000"/>
                  </a:schemeClr>
                </a:solidFill>
              </a:rPr>
              <a:t>Did you Conduct a Single Audit Correctly?</a:t>
            </a:r>
          </a:p>
        </p:txBody>
      </p:sp>
      <p:sp>
        <p:nvSpPr>
          <p:cNvPr id="5" name="Content Placeholder 4">
            <a:extLst>
              <a:ext uri="{FF2B5EF4-FFF2-40B4-BE49-F238E27FC236}">
                <a16:creationId xmlns:a16="http://schemas.microsoft.com/office/drawing/2014/main" id="{54424819-8A74-6B0D-A21C-BA603506AD20}"/>
              </a:ext>
            </a:extLst>
          </p:cNvPr>
          <p:cNvSpPr>
            <a:spLocks noGrp="1"/>
          </p:cNvSpPr>
          <p:nvPr>
            <p:ph idx="1"/>
          </p:nvPr>
        </p:nvSpPr>
        <p:spPr>
          <a:xfrm>
            <a:off x="3802579" y="2048268"/>
            <a:ext cx="7910330" cy="3885884"/>
          </a:xfrm>
        </p:spPr>
        <p:txBody>
          <a:bodyPr>
            <a:noAutofit/>
          </a:bodyPr>
          <a:lstStyle/>
          <a:p>
            <a:pPr marL="514350" indent="-514350">
              <a:buFont typeface="+mj-lt"/>
              <a:buAutoNum type="arabicPeriod"/>
            </a:pPr>
            <a:r>
              <a:rPr lang="en-US" sz="2800" dirty="0"/>
              <a:t>Consider the Audit Threshold in TDAGO. </a:t>
            </a:r>
          </a:p>
          <a:p>
            <a:pPr marL="514350" indent="-514350">
              <a:buFont typeface="+mj-lt"/>
              <a:buAutoNum type="arabicPeriod"/>
            </a:pPr>
            <a:r>
              <a:rPr lang="en-US" sz="2800" dirty="0"/>
              <a:t>Procure an Auditor</a:t>
            </a:r>
          </a:p>
          <a:p>
            <a:pPr marL="514350" indent="-514350">
              <a:buFont typeface="+mj-lt"/>
              <a:buAutoNum type="arabicPeriod"/>
            </a:pPr>
            <a:r>
              <a:rPr lang="en-US" sz="2800" dirty="0"/>
              <a:t>Review Financial Documents</a:t>
            </a:r>
          </a:p>
          <a:p>
            <a:pPr marL="514350" indent="-514350">
              <a:buFont typeface="+mj-lt"/>
              <a:buAutoNum type="arabicPeriod"/>
            </a:pPr>
            <a:r>
              <a:rPr lang="en-US" sz="2800" dirty="0"/>
              <a:t>Prepare Opinion and Findings</a:t>
            </a:r>
          </a:p>
          <a:p>
            <a:pPr marL="514350" indent="-514350">
              <a:buFont typeface="+mj-lt"/>
              <a:buAutoNum type="arabicPeriod"/>
            </a:pPr>
            <a:r>
              <a:rPr lang="en-US" sz="2800" dirty="0">
                <a:solidFill>
                  <a:schemeClr val="tx1"/>
                </a:solidFill>
                <a:cs typeface="Arial" panose="020B0604020202020204" pitchFamily="34" charset="0"/>
              </a:rPr>
              <a:t>Submit Single Audit to the Federal Clearinghouse</a:t>
            </a:r>
          </a:p>
          <a:p>
            <a:pPr marL="514350" indent="-514350">
              <a:buFont typeface="+mj-lt"/>
              <a:buAutoNum type="arabicPeriod"/>
            </a:pPr>
            <a:r>
              <a:rPr lang="en-US" sz="2800" dirty="0">
                <a:solidFill>
                  <a:schemeClr val="tx1"/>
                </a:solidFill>
                <a:cs typeface="Arial" panose="020B0604020202020204" pitchFamily="34" charset="0"/>
              </a:rPr>
              <a:t>Submit the OCSAR in TDAGO</a:t>
            </a:r>
          </a:p>
          <a:p>
            <a:pPr marL="0">
              <a:buNone/>
            </a:pPr>
            <a:r>
              <a:rPr lang="en-US" sz="2800" dirty="0">
                <a:solidFill>
                  <a:schemeClr val="accent1"/>
                </a:solidFill>
                <a:cs typeface="Arial" panose="020B0604020202020204" pitchFamily="34" charset="0"/>
              </a:rPr>
              <a:t>7.   </a:t>
            </a:r>
            <a:r>
              <a:rPr lang="en-US" sz="2800" dirty="0">
                <a:solidFill>
                  <a:schemeClr val="tx1"/>
                </a:solidFill>
                <a:cs typeface="Arial" panose="020B0604020202020204" pitchFamily="34" charset="0"/>
              </a:rPr>
              <a:t>Retain Audit Work Papers </a:t>
            </a:r>
          </a:p>
          <a:p>
            <a:pPr marL="514350" indent="-514350">
              <a:buFont typeface="+mj-lt"/>
              <a:buAutoNum type="arabicPeriod"/>
            </a:pPr>
            <a:endParaRPr lang="en-US" sz="2800" dirty="0"/>
          </a:p>
          <a:p>
            <a:pPr marL="514350" indent="-514350">
              <a:buFont typeface="+mj-lt"/>
              <a:buAutoNum type="arabicPeriod"/>
            </a:pPr>
            <a:endParaRPr lang="en-US" sz="2800" dirty="0"/>
          </a:p>
        </p:txBody>
      </p:sp>
      <p:pic>
        <p:nvPicPr>
          <p:cNvPr id="8" name="Audio 7">
            <a:hlinkClick r:id="" action="ppaction://media"/>
            <a:extLst>
              <a:ext uri="{FF2B5EF4-FFF2-40B4-BE49-F238E27FC236}">
                <a16:creationId xmlns:a16="http://schemas.microsoft.com/office/drawing/2014/main" id="{CA880A51-987F-96EA-3CB4-69273B3B43D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62298170"/>
      </p:ext>
    </p:extLst>
  </p:cSld>
  <p:clrMapOvr>
    <a:masterClrMapping/>
  </p:clrMapOvr>
  <mc:AlternateContent xmlns:mc="http://schemas.openxmlformats.org/markup-compatibility/2006">
    <mc:Choice xmlns:p14="http://schemas.microsoft.com/office/powerpoint/2010/main" Requires="p14">
      <p:transition spd="slow" p14:dur="2000" advTm="69906"/>
    </mc:Choice>
    <mc:Fallback>
      <p:transition spd="slow" advTm="6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50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5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50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50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1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50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4B9-5030-0037-7A46-5BD9C9A451BE}"/>
              </a:ext>
            </a:extLst>
          </p:cNvPr>
          <p:cNvSpPr>
            <a:spLocks noGrp="1"/>
          </p:cNvSpPr>
          <p:nvPr>
            <p:ph type="title"/>
          </p:nvPr>
        </p:nvSpPr>
        <p:spPr/>
        <p:txBody>
          <a:bodyPr/>
          <a:lstStyle/>
          <a:p>
            <a:r>
              <a:rPr lang="en-US" b="1" dirty="0">
                <a:solidFill>
                  <a:schemeClr val="accent1">
                    <a:lumMod val="50000"/>
                  </a:schemeClr>
                </a:solidFill>
              </a:rPr>
              <a:t>Thank You For Your Attention</a:t>
            </a:r>
            <a:endParaRPr lang="en-US" dirty="0"/>
          </a:p>
        </p:txBody>
      </p:sp>
      <p:sp>
        <p:nvSpPr>
          <p:cNvPr id="3" name="Content Placeholder 2">
            <a:extLst>
              <a:ext uri="{FF2B5EF4-FFF2-40B4-BE49-F238E27FC236}">
                <a16:creationId xmlns:a16="http://schemas.microsoft.com/office/drawing/2014/main" id="{5FD98846-92FA-A5DC-7B29-AF7129CAAB6F}"/>
              </a:ext>
            </a:extLst>
          </p:cNvPr>
          <p:cNvSpPr>
            <a:spLocks noGrp="1"/>
          </p:cNvSpPr>
          <p:nvPr>
            <p:ph idx="1"/>
          </p:nvPr>
        </p:nvSpPr>
        <p:spPr>
          <a:xfrm>
            <a:off x="4688114" y="2730500"/>
            <a:ext cx="6241141" cy="999672"/>
          </a:xfrm>
        </p:spPr>
        <p:txBody>
          <a:bodyPr>
            <a:normAutofit/>
          </a:bodyPr>
          <a:lstStyle/>
          <a:p>
            <a:pPr algn="ctr"/>
            <a:r>
              <a:rPr lang="en-US" sz="5400" dirty="0"/>
              <a:t>Time for Questions </a:t>
            </a:r>
          </a:p>
        </p:txBody>
      </p:sp>
      <p:pic>
        <p:nvPicPr>
          <p:cNvPr id="4" name="Picture 7">
            <a:extLst>
              <a:ext uri="{FF2B5EF4-FFF2-40B4-BE49-F238E27FC236}">
                <a16:creationId xmlns:a16="http://schemas.microsoft.com/office/drawing/2014/main" id="{FB5C51C6-76D2-8E0E-E38E-B6601561A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81" y="1894915"/>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Audio 8">
            <a:hlinkClick r:id="" action="ppaction://media"/>
            <a:extLst>
              <a:ext uri="{FF2B5EF4-FFF2-40B4-BE49-F238E27FC236}">
                <a16:creationId xmlns:a16="http://schemas.microsoft.com/office/drawing/2014/main" id="{20E9E48C-9E95-840C-F975-E5E9C85533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5608424"/>
      </p:ext>
    </p:extLst>
  </p:cSld>
  <p:clrMapOvr>
    <a:masterClrMapping/>
  </p:clrMapOvr>
  <mc:AlternateContent xmlns:mc="http://schemas.openxmlformats.org/markup-compatibility/2006">
    <mc:Choice xmlns:p14="http://schemas.microsoft.com/office/powerpoint/2010/main" Requires="p14">
      <p:transition spd="slow" p14:dur="2000" advTm="5273"/>
    </mc:Choice>
    <mc:Fallback>
      <p:transition spd="slow" advTm="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97DE-EF51-8B13-0A03-AFDCC37AEC88}"/>
              </a:ext>
            </a:extLst>
          </p:cNvPr>
          <p:cNvSpPr>
            <a:spLocks noGrp="1"/>
          </p:cNvSpPr>
          <p:nvPr>
            <p:ph type="title"/>
          </p:nvPr>
        </p:nvSpPr>
        <p:spPr/>
        <p:txBody>
          <a:bodyPr/>
          <a:lstStyle/>
          <a:p>
            <a:r>
              <a:rPr lang="en-US" b="1" dirty="0">
                <a:solidFill>
                  <a:schemeClr val="accent1">
                    <a:lumMod val="50000"/>
                  </a:schemeClr>
                </a:solidFill>
              </a:rPr>
              <a:t>The Single Audit Act of 1984</a:t>
            </a:r>
            <a:endParaRPr lang="en-US" dirty="0"/>
          </a:p>
        </p:txBody>
      </p:sp>
      <p:sp>
        <p:nvSpPr>
          <p:cNvPr id="3" name="Content Placeholder 2">
            <a:extLst>
              <a:ext uri="{FF2B5EF4-FFF2-40B4-BE49-F238E27FC236}">
                <a16:creationId xmlns:a16="http://schemas.microsoft.com/office/drawing/2014/main" id="{8D3A1764-CC1E-0580-64CC-B7CAE0DC80AA}"/>
              </a:ext>
            </a:extLst>
          </p:cNvPr>
          <p:cNvSpPr>
            <a:spLocks noGrp="1"/>
          </p:cNvSpPr>
          <p:nvPr>
            <p:ph idx="1"/>
          </p:nvPr>
        </p:nvSpPr>
        <p:spPr/>
        <p:txBody>
          <a:bodyPr>
            <a:normAutofit lnSpcReduction="10000"/>
          </a:bodyPr>
          <a:lstStyle/>
          <a:p>
            <a:pPr lvl="1" algn="just">
              <a:buFont typeface="Courier New" panose="02070309020205020404" pitchFamily="49" charset="0"/>
              <a:buChar char="o"/>
            </a:pPr>
            <a:r>
              <a:rPr lang="en-US" sz="3200" dirty="0"/>
              <a:t> Increased Accountability and Oversight </a:t>
            </a:r>
          </a:p>
          <a:p>
            <a:pPr lvl="2" algn="just">
              <a:buFont typeface="Wingdings" panose="05000000000000000000" pitchFamily="2" charset="2"/>
              <a:buChar char="§"/>
            </a:pPr>
            <a:r>
              <a:rPr lang="en-US" sz="2800" dirty="0"/>
              <a:t> Standardizes audit process </a:t>
            </a:r>
          </a:p>
          <a:p>
            <a:pPr lvl="2" algn="just">
              <a:buFont typeface="Wingdings" panose="05000000000000000000" pitchFamily="2" charset="2"/>
              <a:buChar char="§"/>
            </a:pPr>
            <a:r>
              <a:rPr lang="en-US" sz="2800" dirty="0"/>
              <a:t> Emphasis on internal control</a:t>
            </a:r>
          </a:p>
          <a:p>
            <a:pPr lvl="2" algn="just">
              <a:buFont typeface="Wingdings" panose="05000000000000000000" pitchFamily="2" charset="2"/>
              <a:buChar char="§"/>
            </a:pPr>
            <a:r>
              <a:rPr lang="en-US" sz="2800" dirty="0"/>
              <a:t> Comprehensive entity-wide audits </a:t>
            </a:r>
          </a:p>
          <a:p>
            <a:pPr lvl="1" algn="just">
              <a:buFont typeface="Courier New" panose="02070309020205020404" pitchFamily="49" charset="0"/>
              <a:buChar char="o"/>
            </a:pPr>
            <a:r>
              <a:rPr lang="en-US" sz="3200" dirty="0"/>
              <a:t> Reduced Audit Burden and Improved Efficiency: </a:t>
            </a:r>
          </a:p>
          <a:p>
            <a:pPr lvl="2" algn="just">
              <a:buFont typeface="Wingdings" panose="05000000000000000000" pitchFamily="2" charset="2"/>
              <a:buChar char="§"/>
            </a:pPr>
            <a:r>
              <a:rPr lang="en-US" sz="2800" dirty="0"/>
              <a:t> Consolidated audit efforts by optimizing the use of audit resources </a:t>
            </a:r>
          </a:p>
          <a:p>
            <a:pPr lvl="1" algn="just">
              <a:buFont typeface="Courier New" panose="02070309020205020404" pitchFamily="49" charset="0"/>
              <a:buChar char="o"/>
            </a:pPr>
            <a:r>
              <a:rPr lang="en-US" sz="3200" dirty="0"/>
              <a:t> Promotes Sound Financial Management</a:t>
            </a:r>
          </a:p>
          <a:p>
            <a:pPr lvl="2" algn="just">
              <a:buFont typeface="Wingdings" panose="05000000000000000000" pitchFamily="2" charset="2"/>
              <a:buChar char="§"/>
            </a:pPr>
            <a:r>
              <a:rPr lang="en-US" sz="2800" dirty="0"/>
              <a:t> Fair presentation of financial position </a:t>
            </a:r>
          </a:p>
          <a:p>
            <a:pPr marL="0" indent="0">
              <a:buNone/>
            </a:pPr>
            <a:endParaRPr lang="en-US" sz="3600" dirty="0"/>
          </a:p>
        </p:txBody>
      </p:sp>
      <p:pic>
        <p:nvPicPr>
          <p:cNvPr id="17" name="Audio 16">
            <a:hlinkClick r:id="" action="ppaction://media"/>
            <a:extLst>
              <a:ext uri="{FF2B5EF4-FFF2-40B4-BE49-F238E27FC236}">
                <a16:creationId xmlns:a16="http://schemas.microsoft.com/office/drawing/2014/main" id="{D6C421F3-593B-C52B-C6BE-82E402C82B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9847978"/>
      </p:ext>
    </p:extLst>
  </p:cSld>
  <p:clrMapOvr>
    <a:masterClrMapping/>
  </p:clrMapOvr>
  <mc:AlternateContent xmlns:mc="http://schemas.openxmlformats.org/markup-compatibility/2006">
    <mc:Choice xmlns:p14="http://schemas.microsoft.com/office/powerpoint/2010/main" Requires="p14">
      <p:transition spd="slow" p14:dur="2000" advTm="35233"/>
    </mc:Choice>
    <mc:Fallback>
      <p:transition spd="slow" advTm="3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97ED-B538-7DD4-827F-9480E89B0CEA}"/>
              </a:ext>
            </a:extLst>
          </p:cNvPr>
          <p:cNvSpPr>
            <a:spLocks noGrp="1"/>
          </p:cNvSpPr>
          <p:nvPr>
            <p:ph type="title"/>
          </p:nvPr>
        </p:nvSpPr>
        <p:spPr/>
        <p:txBody>
          <a:bodyPr/>
          <a:lstStyle/>
          <a:p>
            <a:r>
              <a:rPr lang="en-US" b="1" dirty="0">
                <a:solidFill>
                  <a:schemeClr val="accent1">
                    <a:lumMod val="50000"/>
                  </a:schemeClr>
                </a:solidFill>
              </a:rPr>
              <a:t>Law, Regulations, and Procedures</a:t>
            </a:r>
            <a:endParaRPr lang="en-US" dirty="0"/>
          </a:p>
        </p:txBody>
      </p:sp>
      <p:sp>
        <p:nvSpPr>
          <p:cNvPr id="3" name="Content Placeholder 2">
            <a:extLst>
              <a:ext uri="{FF2B5EF4-FFF2-40B4-BE49-F238E27FC236}">
                <a16:creationId xmlns:a16="http://schemas.microsoft.com/office/drawing/2014/main" id="{5F5DBE3B-DE25-4C61-A677-1A293A80C7CD}"/>
              </a:ext>
            </a:extLst>
          </p:cNvPr>
          <p:cNvSpPr>
            <a:spLocks noGrp="1"/>
          </p:cNvSpPr>
          <p:nvPr>
            <p:ph idx="1"/>
          </p:nvPr>
        </p:nvSpPr>
        <p:spPr>
          <a:xfrm>
            <a:off x="1036320" y="1737360"/>
            <a:ext cx="10058400" cy="3818225"/>
          </a:xfrm>
        </p:spPr>
        <p:txBody>
          <a:bodyPr>
            <a:normAutofit/>
          </a:bodyPr>
          <a:lstStyle/>
          <a:p>
            <a:pPr marL="201168" lvl="1" indent="0">
              <a:buNone/>
            </a:pPr>
            <a:endParaRPr lang="en-US" sz="4000" dirty="0"/>
          </a:p>
          <a:p>
            <a:pPr lvl="1">
              <a:buFont typeface="Courier New" panose="02070309020205020404" pitchFamily="49" charset="0"/>
              <a:buChar char="o"/>
            </a:pPr>
            <a:r>
              <a:rPr lang="en-US" sz="4000" dirty="0"/>
              <a:t> Implementing Regulations: 2 CFR Part 200 Subpart F</a:t>
            </a:r>
          </a:p>
          <a:p>
            <a:pPr lvl="1">
              <a:buFont typeface="Courier New" panose="02070309020205020404" pitchFamily="49" charset="0"/>
              <a:buChar char="o"/>
            </a:pPr>
            <a:endParaRPr lang="en-US" sz="4000" dirty="0"/>
          </a:p>
          <a:p>
            <a:pPr lvl="1">
              <a:buFont typeface="Courier New" panose="02070309020205020404" pitchFamily="49" charset="0"/>
              <a:buChar char="o"/>
            </a:pPr>
            <a:r>
              <a:rPr lang="en-US" sz="4000" dirty="0"/>
              <a:t> TxCDBG Procedures: Implementation Manual Chapter 14</a:t>
            </a:r>
          </a:p>
        </p:txBody>
      </p:sp>
      <p:pic>
        <p:nvPicPr>
          <p:cNvPr id="13" name="Audio 12">
            <a:hlinkClick r:id="" action="ppaction://media"/>
            <a:extLst>
              <a:ext uri="{FF2B5EF4-FFF2-40B4-BE49-F238E27FC236}">
                <a16:creationId xmlns:a16="http://schemas.microsoft.com/office/drawing/2014/main" id="{E1B59A62-1DDC-BC17-96D3-657D9AEFAD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3326921"/>
      </p:ext>
    </p:extLst>
  </p:cSld>
  <p:clrMapOvr>
    <a:masterClrMapping/>
  </p:clrMapOvr>
  <mc:AlternateContent xmlns:mc="http://schemas.openxmlformats.org/markup-compatibility/2006">
    <mc:Choice xmlns:p14="http://schemas.microsoft.com/office/powerpoint/2010/main" Requires="p14">
      <p:transition spd="slow" p14:dur="2000" advTm="25028"/>
    </mc:Choice>
    <mc:Fallback>
      <p:transition spd="slow" advTm="2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0B86-9CB1-3D3E-CE6B-027D0D4A722B}"/>
              </a:ext>
            </a:extLst>
          </p:cNvPr>
          <p:cNvSpPr>
            <a:spLocks noGrp="1"/>
          </p:cNvSpPr>
          <p:nvPr>
            <p:ph type="title"/>
          </p:nvPr>
        </p:nvSpPr>
        <p:spPr/>
        <p:txBody>
          <a:bodyPr/>
          <a:lstStyle/>
          <a:p>
            <a:r>
              <a:rPr lang="en-US" b="1" dirty="0">
                <a:solidFill>
                  <a:schemeClr val="accent1">
                    <a:lumMod val="50000"/>
                  </a:schemeClr>
                </a:solidFill>
              </a:rPr>
              <a:t>Single Audit Thresholds</a:t>
            </a:r>
            <a:endParaRPr lang="en-US" dirty="0"/>
          </a:p>
        </p:txBody>
      </p:sp>
      <p:sp>
        <p:nvSpPr>
          <p:cNvPr id="3" name="Content Placeholder 2">
            <a:extLst>
              <a:ext uri="{FF2B5EF4-FFF2-40B4-BE49-F238E27FC236}">
                <a16:creationId xmlns:a16="http://schemas.microsoft.com/office/drawing/2014/main" id="{F4FD86DE-FB94-B837-7494-6D4CB4C9AD11}"/>
              </a:ext>
            </a:extLst>
          </p:cNvPr>
          <p:cNvSpPr>
            <a:spLocks noGrp="1"/>
          </p:cNvSpPr>
          <p:nvPr>
            <p:ph idx="1"/>
          </p:nvPr>
        </p:nvSpPr>
        <p:spPr>
          <a:xfrm>
            <a:off x="1227683" y="2098523"/>
            <a:ext cx="9261566" cy="3427065"/>
          </a:xfrm>
        </p:spPr>
        <p:txBody>
          <a:bodyPr>
            <a:normAutofit/>
          </a:bodyPr>
          <a:lstStyle/>
          <a:p>
            <a:r>
              <a:rPr lang="en-US" sz="4000" dirty="0"/>
              <a:t>The threshold has increased over the years:</a:t>
            </a:r>
          </a:p>
          <a:p>
            <a:pPr lvl="1"/>
            <a:r>
              <a:rPr lang="en-US" sz="3600" dirty="0"/>
              <a:t>1996 - $300,000</a:t>
            </a:r>
          </a:p>
          <a:p>
            <a:pPr lvl="1"/>
            <a:r>
              <a:rPr lang="en-US" sz="3600" dirty="0"/>
              <a:t>2003 - $500,000</a:t>
            </a:r>
          </a:p>
          <a:p>
            <a:pPr lvl="1"/>
            <a:r>
              <a:rPr lang="en-US" sz="3600" dirty="0"/>
              <a:t>2013 - $750,000</a:t>
            </a:r>
          </a:p>
          <a:p>
            <a:pPr lvl="1"/>
            <a:r>
              <a:rPr lang="en-US" sz="3600" dirty="0"/>
              <a:t>2024 - $1,000,000</a:t>
            </a:r>
          </a:p>
          <a:p>
            <a:endParaRPr lang="en-US" sz="4000" dirty="0"/>
          </a:p>
        </p:txBody>
      </p:sp>
      <p:pic>
        <p:nvPicPr>
          <p:cNvPr id="1028" name="Picture 4" descr="Illustration vector graphic cartoon character of audit 6417049 Vector ...">
            <a:extLst>
              <a:ext uri="{FF2B5EF4-FFF2-40B4-BE49-F238E27FC236}">
                <a16:creationId xmlns:a16="http://schemas.microsoft.com/office/drawing/2014/main" id="{F95EAAC8-046D-2D99-9E42-F3FCA5E4A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566" y="2677619"/>
            <a:ext cx="4500380" cy="3209132"/>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74CFBD8-D39E-A2F1-F3E7-444D42D514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0867294"/>
      </p:ext>
    </p:extLst>
  </p:cSld>
  <p:clrMapOvr>
    <a:masterClrMapping/>
  </p:clrMapOvr>
  <mc:AlternateContent xmlns:mc="http://schemas.openxmlformats.org/markup-compatibility/2006">
    <mc:Choice xmlns:p14="http://schemas.microsoft.com/office/powerpoint/2010/main" Requires="p14">
      <p:transition spd="slow" p14:dur="2000" advTm="30919"/>
    </mc:Choice>
    <mc:Fallback>
      <p:transition spd="slow" advTm="3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394F-9441-FF00-A283-CC72EBA1E61B}"/>
              </a:ext>
            </a:extLst>
          </p:cNvPr>
          <p:cNvSpPr>
            <a:spLocks noGrp="1"/>
          </p:cNvSpPr>
          <p:nvPr>
            <p:ph type="title"/>
          </p:nvPr>
        </p:nvSpPr>
        <p:spPr/>
        <p:txBody>
          <a:bodyPr/>
          <a:lstStyle/>
          <a:p>
            <a:r>
              <a:rPr lang="en-US" b="1">
                <a:solidFill>
                  <a:schemeClr val="accent1">
                    <a:lumMod val="50000"/>
                  </a:schemeClr>
                </a:solidFill>
              </a:rPr>
              <a:t>New Threshold</a:t>
            </a:r>
            <a:endParaRPr lang="en-US" dirty="0"/>
          </a:p>
        </p:txBody>
      </p:sp>
      <p:sp>
        <p:nvSpPr>
          <p:cNvPr id="3" name="Content Placeholder 2">
            <a:extLst>
              <a:ext uri="{FF2B5EF4-FFF2-40B4-BE49-F238E27FC236}">
                <a16:creationId xmlns:a16="http://schemas.microsoft.com/office/drawing/2014/main" id="{DB05FEC5-5227-517B-EF32-14D3C443F2B5}"/>
              </a:ext>
            </a:extLst>
          </p:cNvPr>
          <p:cNvSpPr>
            <a:spLocks noGrp="1"/>
          </p:cNvSpPr>
          <p:nvPr>
            <p:ph idx="1"/>
          </p:nvPr>
        </p:nvSpPr>
        <p:spPr/>
        <p:txBody>
          <a:bodyPr/>
          <a:lstStyle/>
          <a:p>
            <a:endParaRPr lang="en-US" dirty="0"/>
          </a:p>
          <a:p>
            <a:endParaRPr lang="en-US" dirty="0"/>
          </a:p>
          <a:p>
            <a:endParaRPr lang="en-US" dirty="0"/>
          </a:p>
          <a:p>
            <a:endParaRPr lang="en-US" dirty="0"/>
          </a:p>
        </p:txBody>
      </p:sp>
      <p:graphicFrame>
        <p:nvGraphicFramePr>
          <p:cNvPr id="7" name="Table 6">
            <a:extLst>
              <a:ext uri="{FF2B5EF4-FFF2-40B4-BE49-F238E27FC236}">
                <a16:creationId xmlns:a16="http://schemas.microsoft.com/office/drawing/2014/main" id="{D9A56F2D-0648-089D-5DEC-82D8AC165B78}"/>
              </a:ext>
            </a:extLst>
          </p:cNvPr>
          <p:cNvGraphicFramePr>
            <a:graphicFrameLocks noGrp="1"/>
          </p:cNvGraphicFramePr>
          <p:nvPr>
            <p:extLst>
              <p:ext uri="{D42A27DB-BD31-4B8C-83A1-F6EECF244321}">
                <p14:modId xmlns:p14="http://schemas.microsoft.com/office/powerpoint/2010/main" val="3851450597"/>
              </p:ext>
            </p:extLst>
          </p:nvPr>
        </p:nvGraphicFramePr>
        <p:xfrm>
          <a:off x="1569155" y="3157982"/>
          <a:ext cx="9087555" cy="2576777"/>
        </p:xfrm>
        <a:graphic>
          <a:graphicData uri="http://schemas.openxmlformats.org/drawingml/2006/table">
            <a:tbl>
              <a:tblPr firstRow="1" firstCol="1" bandRow="1"/>
              <a:tblGrid>
                <a:gridCol w="2738045">
                  <a:extLst>
                    <a:ext uri="{9D8B030D-6E8A-4147-A177-3AD203B41FA5}">
                      <a16:colId xmlns:a16="http://schemas.microsoft.com/office/drawing/2014/main" val="957473796"/>
                    </a:ext>
                  </a:extLst>
                </a:gridCol>
                <a:gridCol w="2094385">
                  <a:extLst>
                    <a:ext uri="{9D8B030D-6E8A-4147-A177-3AD203B41FA5}">
                      <a16:colId xmlns:a16="http://schemas.microsoft.com/office/drawing/2014/main" val="88757819"/>
                    </a:ext>
                  </a:extLst>
                </a:gridCol>
                <a:gridCol w="2090237">
                  <a:extLst>
                    <a:ext uri="{9D8B030D-6E8A-4147-A177-3AD203B41FA5}">
                      <a16:colId xmlns:a16="http://schemas.microsoft.com/office/drawing/2014/main" val="1093493176"/>
                    </a:ext>
                  </a:extLst>
                </a:gridCol>
                <a:gridCol w="2164888">
                  <a:extLst>
                    <a:ext uri="{9D8B030D-6E8A-4147-A177-3AD203B41FA5}">
                      <a16:colId xmlns:a16="http://schemas.microsoft.com/office/drawing/2014/main" val="3360248496"/>
                    </a:ext>
                  </a:extLst>
                </a:gridCol>
              </a:tblGrid>
              <a:tr h="368111">
                <a:tc>
                  <a:txBody>
                    <a:bodyPr/>
                    <a:lstStyle/>
                    <a:p>
                      <a:pPr marL="0" marR="0" algn="ctr">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Fiscal Year Begin Date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Fiscal Year End Date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Single Audit Due Date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Single Audit Threshold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32889564"/>
                  </a:ext>
                </a:extLst>
              </a:tr>
              <a:tr h="368111">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October 1,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September 30,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kern="100">
                          <a:effectLst/>
                          <a:latin typeface="Aptos" panose="020B0004020202020204" pitchFamily="34" charset="0"/>
                          <a:ea typeface="Aptos" panose="020B0004020202020204" pitchFamily="34" charset="0"/>
                          <a:cs typeface="Times New Roman" panose="02020603050405020304" pitchFamily="18" charset="0"/>
                        </a:rPr>
                        <a:t>June 30, 2025</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$750,000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8043933"/>
                  </a:ext>
                </a:extLst>
              </a:tr>
              <a:tr h="368111">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January 1,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December 31,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kern="100">
                          <a:effectLst/>
                          <a:latin typeface="Aptos" panose="020B0004020202020204" pitchFamily="34" charset="0"/>
                          <a:ea typeface="Aptos" panose="020B0004020202020204" pitchFamily="34" charset="0"/>
                          <a:cs typeface="Times New Roman" panose="02020603050405020304" pitchFamily="18" charset="0"/>
                        </a:rPr>
                        <a:t>September 30, 2025</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$750,000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1035348"/>
                  </a:ext>
                </a:extLst>
              </a:tr>
              <a:tr h="368111">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April 1,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March 31, 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kern="100">
                          <a:effectLst/>
                          <a:latin typeface="Aptos" panose="020B0004020202020204" pitchFamily="34" charset="0"/>
                          <a:ea typeface="Aptos" panose="020B0004020202020204" pitchFamily="34" charset="0"/>
                          <a:cs typeface="Times New Roman" panose="02020603050405020304" pitchFamily="18" charset="0"/>
                        </a:rPr>
                        <a:t>December 31, 2025</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$750,000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3259517"/>
                  </a:ext>
                </a:extLst>
              </a:tr>
              <a:tr h="368111">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July 1,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June 30, 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kern="100">
                          <a:effectLst/>
                          <a:latin typeface="Aptos" panose="020B0004020202020204" pitchFamily="34" charset="0"/>
                          <a:ea typeface="Aptos" panose="020B0004020202020204" pitchFamily="34" charset="0"/>
                          <a:cs typeface="Times New Roman" panose="02020603050405020304" pitchFamily="18" charset="0"/>
                        </a:rPr>
                        <a:t>March 31, 2026</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$750,000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334114"/>
                  </a:ext>
                </a:extLst>
              </a:tr>
              <a:tr h="368111">
                <a:tc>
                  <a:txBody>
                    <a:bodyPr/>
                    <a:lstStyle/>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October 1,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September 30, 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n-US" sz="1200" kern="100" dirty="0">
                          <a:effectLst/>
                          <a:latin typeface="Aptos" panose="020B0004020202020204" pitchFamily="34" charset="0"/>
                          <a:ea typeface="Aptos" panose="020B0004020202020204" pitchFamily="34" charset="0"/>
                          <a:cs typeface="Times New Roman" panose="02020603050405020304" pitchFamily="18" charset="0"/>
                        </a:rPr>
                        <a:t>June 30, 2026</a:t>
                      </a:r>
                      <a:endParaRPr 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$1,000,000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14395932"/>
                  </a:ext>
                </a:extLst>
              </a:tr>
              <a:tr h="368111">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January 1, 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a:effectLst/>
                          <a:latin typeface="Aptos" panose="020B0004020202020204" pitchFamily="34" charset="0"/>
                          <a:ea typeface="Aptos" panose="020B0004020202020204" pitchFamily="34" charset="0"/>
                          <a:cs typeface="Times New Roman" panose="02020603050405020304" pitchFamily="18" charset="0"/>
                        </a:rPr>
                        <a:t>December 31, 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kern="100" dirty="0">
                          <a:effectLst/>
                          <a:latin typeface="Aptos" panose="020B0004020202020204" pitchFamily="34" charset="0"/>
                          <a:ea typeface="Aptos" panose="020B0004020202020204" pitchFamily="34" charset="0"/>
                          <a:cs typeface="Times New Roman" panose="02020603050405020304" pitchFamily="18" charset="0"/>
                        </a:rPr>
                        <a:t>September 30, 2026</a:t>
                      </a:r>
                      <a:endParaRPr 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$1,000,000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5413671"/>
                  </a:ext>
                </a:extLst>
              </a:tr>
            </a:tbl>
          </a:graphicData>
        </a:graphic>
      </p:graphicFrame>
      <p:sp>
        <p:nvSpPr>
          <p:cNvPr id="8" name="TextBox 7">
            <a:extLst>
              <a:ext uri="{FF2B5EF4-FFF2-40B4-BE49-F238E27FC236}">
                <a16:creationId xmlns:a16="http://schemas.microsoft.com/office/drawing/2014/main" id="{E521BACC-E81B-8FF1-3D48-275FA87C8756}"/>
              </a:ext>
            </a:extLst>
          </p:cNvPr>
          <p:cNvSpPr txBox="1"/>
          <p:nvPr/>
        </p:nvSpPr>
        <p:spPr>
          <a:xfrm>
            <a:off x="1196622" y="2133600"/>
            <a:ext cx="10058400" cy="954107"/>
          </a:xfrm>
          <a:prstGeom prst="rect">
            <a:avLst/>
          </a:prstGeom>
          <a:noFill/>
        </p:spPr>
        <p:txBody>
          <a:bodyPr wrap="square" rtlCol="0">
            <a:spAutoFit/>
          </a:bodyPr>
          <a:lstStyle/>
          <a:p>
            <a:r>
              <a:rPr lang="en-US" sz="2800" dirty="0"/>
              <a:t>The one-million-dollar threshold will go into effect for local fiscal years beginning on or after October 1, 2024.</a:t>
            </a:r>
          </a:p>
        </p:txBody>
      </p:sp>
      <p:pic>
        <p:nvPicPr>
          <p:cNvPr id="10" name="Audio 9">
            <a:hlinkClick r:id="" action="ppaction://media"/>
            <a:extLst>
              <a:ext uri="{FF2B5EF4-FFF2-40B4-BE49-F238E27FC236}">
                <a16:creationId xmlns:a16="http://schemas.microsoft.com/office/drawing/2014/main" id="{32B285F4-188F-59EE-2516-C2373AB6E9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5797307"/>
      </p:ext>
    </p:extLst>
  </p:cSld>
  <p:clrMapOvr>
    <a:masterClrMapping/>
  </p:clrMapOvr>
  <mc:AlternateContent xmlns:mc="http://schemas.openxmlformats.org/markup-compatibility/2006">
    <mc:Choice xmlns:p14="http://schemas.microsoft.com/office/powerpoint/2010/main" Requires="p14">
      <p:transition spd="slow" p14:dur="2000" advTm="26045"/>
    </mc:Choice>
    <mc:Fallback>
      <p:transition spd="slow" advTm="2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6D96F6-E4A5-2DEE-3067-ED8C228E8AA0}"/>
              </a:ext>
            </a:extLst>
          </p:cNvPr>
          <p:cNvSpPr>
            <a:spLocks noGrp="1"/>
          </p:cNvSpPr>
          <p:nvPr>
            <p:ph type="title"/>
          </p:nvPr>
        </p:nvSpPr>
        <p:spPr>
          <a:xfrm>
            <a:off x="1097280" y="834826"/>
            <a:ext cx="10651987" cy="758705"/>
          </a:xfrm>
        </p:spPr>
        <p:txBody>
          <a:bodyPr>
            <a:noAutofit/>
          </a:bodyPr>
          <a:lstStyle/>
          <a:p>
            <a:pPr algn="l"/>
            <a:r>
              <a:rPr lang="en-US" b="1" dirty="0">
                <a:solidFill>
                  <a:schemeClr val="accent1">
                    <a:lumMod val="50000"/>
                  </a:schemeClr>
                </a:solidFill>
              </a:rPr>
              <a:t>TxCDBG and the OCSAR report </a:t>
            </a:r>
          </a:p>
        </p:txBody>
      </p:sp>
      <p:sp>
        <p:nvSpPr>
          <p:cNvPr id="5" name="TextBox 4">
            <a:extLst>
              <a:ext uri="{FF2B5EF4-FFF2-40B4-BE49-F238E27FC236}">
                <a16:creationId xmlns:a16="http://schemas.microsoft.com/office/drawing/2014/main" id="{4B0A5804-A30B-82F9-7FE6-5BC5A41A60B0}"/>
              </a:ext>
            </a:extLst>
          </p:cNvPr>
          <p:cNvSpPr txBox="1"/>
          <p:nvPr/>
        </p:nvSpPr>
        <p:spPr>
          <a:xfrm>
            <a:off x="5345981" y="1991301"/>
            <a:ext cx="6497728" cy="4031873"/>
          </a:xfrm>
          <a:prstGeom prst="rect">
            <a:avLst/>
          </a:prstGeom>
          <a:noFill/>
        </p:spPr>
        <p:txBody>
          <a:bodyPr wrap="square">
            <a:spAutoFit/>
          </a:bodyPr>
          <a:lstStyle/>
          <a:p>
            <a:pPr marL="457200" indent="-457200">
              <a:buClr>
                <a:schemeClr val="accent1"/>
              </a:buClr>
              <a:buFont typeface="Courier New" panose="02070309020205020404" pitchFamily="49" charset="0"/>
              <a:buChar char="o"/>
            </a:pPr>
            <a:r>
              <a:rPr lang="en-US" sz="3200" dirty="0"/>
              <a:t>Organizational Compliance Single Audit Report (OCSAR) report</a:t>
            </a:r>
          </a:p>
          <a:p>
            <a:pPr marL="914400" lvl="1" indent="-457200">
              <a:buClr>
                <a:schemeClr val="accent1"/>
              </a:buClr>
              <a:buFont typeface="Wingdings" panose="05000000000000000000" pitchFamily="2" charset="2"/>
              <a:buChar char="§"/>
            </a:pPr>
            <a:r>
              <a:rPr lang="en-US" sz="3200" dirty="0"/>
              <a:t>Grant Recipients with any TxCDBG grant open </a:t>
            </a:r>
          </a:p>
          <a:p>
            <a:pPr marL="914400" lvl="1" indent="-457200">
              <a:buClr>
                <a:schemeClr val="accent1"/>
              </a:buClr>
              <a:buFont typeface="Wingdings" panose="05000000000000000000" pitchFamily="2" charset="2"/>
              <a:buChar char="§"/>
            </a:pPr>
            <a:r>
              <a:rPr lang="en-US" sz="3200" dirty="0"/>
              <a:t>“Open” means at least one day after the Grant Agreement start date, and before the Project Completion Report.</a:t>
            </a:r>
          </a:p>
        </p:txBody>
      </p:sp>
      <p:graphicFrame>
        <p:nvGraphicFramePr>
          <p:cNvPr id="10" name="Diagram 9">
            <a:extLst>
              <a:ext uri="{FF2B5EF4-FFF2-40B4-BE49-F238E27FC236}">
                <a16:creationId xmlns:a16="http://schemas.microsoft.com/office/drawing/2014/main" id="{4F9539CB-B95E-3AF1-63DF-FCF211E84F9C}"/>
              </a:ext>
            </a:extLst>
          </p:cNvPr>
          <p:cNvGraphicFramePr/>
          <p:nvPr>
            <p:extLst>
              <p:ext uri="{D42A27DB-BD31-4B8C-83A1-F6EECF244321}">
                <p14:modId xmlns:p14="http://schemas.microsoft.com/office/powerpoint/2010/main" val="1361731269"/>
              </p:ext>
            </p:extLst>
          </p:nvPr>
        </p:nvGraphicFramePr>
        <p:xfrm>
          <a:off x="-480855" y="1950335"/>
          <a:ext cx="6904128" cy="41138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5761B036-A046-9E08-FB12-8C33690090F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3053364"/>
      </p:ext>
    </p:extLst>
  </p:cSld>
  <p:clrMapOvr>
    <a:masterClrMapping/>
  </p:clrMapOvr>
  <mc:AlternateContent xmlns:mc="http://schemas.openxmlformats.org/markup-compatibility/2006">
    <mc:Choice xmlns:p14="http://schemas.microsoft.com/office/powerpoint/2010/main" Requires="p14">
      <p:transition spd="slow" p14:dur="2000" advTm="31202"/>
    </mc:Choice>
    <mc:Fallback>
      <p:transition spd="slow" advTm="3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B85A-9975-D1F6-5BFD-3D1D20EF4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E98A9-1B05-CFB1-7AFC-E14248A10255}"/>
              </a:ext>
            </a:extLst>
          </p:cNvPr>
          <p:cNvSpPr>
            <a:spLocks noGrp="1"/>
          </p:cNvSpPr>
          <p:nvPr>
            <p:ph type="title"/>
          </p:nvPr>
        </p:nvSpPr>
        <p:spPr>
          <a:xfrm>
            <a:off x="1097280" y="795130"/>
            <a:ext cx="10021294" cy="913869"/>
          </a:xfrm>
        </p:spPr>
        <p:txBody>
          <a:bodyPr>
            <a:normAutofit/>
          </a:bodyPr>
          <a:lstStyle/>
          <a:p>
            <a:r>
              <a:rPr lang="en-US" sz="4400" b="1" dirty="0">
                <a:solidFill>
                  <a:schemeClr val="accent1">
                    <a:lumMod val="50000"/>
                  </a:schemeClr>
                </a:solidFill>
              </a:rPr>
              <a:t>How to Complete the OCSAR In TDA-GO</a:t>
            </a:r>
          </a:p>
        </p:txBody>
      </p:sp>
      <p:pic>
        <p:nvPicPr>
          <p:cNvPr id="12" name="Picture 11">
            <a:extLst>
              <a:ext uri="{FF2B5EF4-FFF2-40B4-BE49-F238E27FC236}">
                <a16:creationId xmlns:a16="http://schemas.microsoft.com/office/drawing/2014/main" id="{B672F015-3762-49AB-24F0-DA9877657CFC}"/>
              </a:ext>
            </a:extLst>
          </p:cNvPr>
          <p:cNvPicPr>
            <a:picLocks noChangeAspect="1"/>
          </p:cNvPicPr>
          <p:nvPr/>
        </p:nvPicPr>
        <p:blipFill>
          <a:blip r:embed="rId6"/>
          <a:stretch>
            <a:fillRect/>
          </a:stretch>
        </p:blipFill>
        <p:spPr>
          <a:xfrm>
            <a:off x="500933" y="2061358"/>
            <a:ext cx="7392247" cy="3213008"/>
          </a:xfrm>
          <a:prstGeom prst="rect">
            <a:avLst/>
          </a:prstGeom>
        </p:spPr>
      </p:pic>
      <p:sp>
        <p:nvSpPr>
          <p:cNvPr id="14" name="TextBox 13">
            <a:extLst>
              <a:ext uri="{FF2B5EF4-FFF2-40B4-BE49-F238E27FC236}">
                <a16:creationId xmlns:a16="http://schemas.microsoft.com/office/drawing/2014/main" id="{B44DA6BC-8565-FD33-6BF5-517A377D746C}"/>
              </a:ext>
            </a:extLst>
          </p:cNvPr>
          <p:cNvSpPr txBox="1"/>
          <p:nvPr/>
        </p:nvSpPr>
        <p:spPr>
          <a:xfrm>
            <a:off x="7915801" y="1823416"/>
            <a:ext cx="4081669" cy="1200329"/>
          </a:xfrm>
          <a:prstGeom prst="rect">
            <a:avLst/>
          </a:prstGeom>
          <a:noFill/>
        </p:spPr>
        <p:txBody>
          <a:bodyPr wrap="square">
            <a:spAutoFit/>
          </a:bodyPr>
          <a:lstStyle/>
          <a:p>
            <a:r>
              <a:rPr lang="en-US" sz="2400" b="0" i="0" u="none" strike="noStrike" baseline="0" dirty="0">
                <a:solidFill>
                  <a:srgbClr val="000000"/>
                </a:solidFill>
                <a:latin typeface="Arial" panose="020B0604020202020204" pitchFamily="34" charset="0"/>
              </a:rPr>
              <a:t>The outstanding OCSAR will be available in the </a:t>
            </a:r>
            <a:r>
              <a:rPr lang="en-US" sz="2400" b="1" i="0" u="none" strike="noStrike" baseline="0" dirty="0">
                <a:solidFill>
                  <a:schemeClr val="accent1"/>
                </a:solidFill>
                <a:latin typeface="Arial" panose="020B0604020202020204" pitchFamily="34" charset="0"/>
              </a:rPr>
              <a:t>My Tasks</a:t>
            </a:r>
            <a:r>
              <a:rPr lang="en-US" sz="2400" b="0" i="0" u="none" strike="noStrike" baseline="0" dirty="0">
                <a:solidFill>
                  <a:srgbClr val="000000"/>
                </a:solidFill>
                <a:latin typeface="Arial" panose="020B0604020202020204" pitchFamily="34" charset="0"/>
              </a:rPr>
              <a:t> for each Grant Recipient. </a:t>
            </a:r>
          </a:p>
        </p:txBody>
      </p:sp>
      <p:grpSp>
        <p:nvGrpSpPr>
          <p:cNvPr id="22" name="Group 21">
            <a:extLst>
              <a:ext uri="{FF2B5EF4-FFF2-40B4-BE49-F238E27FC236}">
                <a16:creationId xmlns:a16="http://schemas.microsoft.com/office/drawing/2014/main" id="{45278B3B-D05A-C193-C2DA-B388A202E0F8}"/>
              </a:ext>
            </a:extLst>
          </p:cNvPr>
          <p:cNvGrpSpPr/>
          <p:nvPr/>
        </p:nvGrpSpPr>
        <p:grpSpPr>
          <a:xfrm>
            <a:off x="523554" y="4492487"/>
            <a:ext cx="6045641" cy="1366654"/>
            <a:chOff x="523554" y="4492487"/>
            <a:chExt cx="6045641" cy="1366654"/>
          </a:xfrm>
        </p:grpSpPr>
        <p:sp>
          <p:nvSpPr>
            <p:cNvPr id="15" name="Rectangle 14">
              <a:extLst>
                <a:ext uri="{FF2B5EF4-FFF2-40B4-BE49-F238E27FC236}">
                  <a16:creationId xmlns:a16="http://schemas.microsoft.com/office/drawing/2014/main" id="{6B258E31-149E-7B59-0786-3E3673AECB54}"/>
                </a:ext>
              </a:extLst>
            </p:cNvPr>
            <p:cNvSpPr/>
            <p:nvPr/>
          </p:nvSpPr>
          <p:spPr>
            <a:xfrm>
              <a:off x="1097280" y="4492487"/>
              <a:ext cx="970059" cy="781879"/>
            </a:xfrm>
            <a:prstGeom prst="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B0956E-8F1C-AFFE-6347-9ECA403E7FD3}"/>
                </a:ext>
              </a:extLst>
            </p:cNvPr>
            <p:cNvSpPr txBox="1"/>
            <p:nvPr/>
          </p:nvSpPr>
          <p:spPr>
            <a:xfrm>
              <a:off x="523554" y="5274366"/>
              <a:ext cx="6045641" cy="584775"/>
            </a:xfrm>
            <a:prstGeom prst="rect">
              <a:avLst/>
            </a:prstGeom>
            <a:noFill/>
          </p:spPr>
          <p:txBody>
            <a:bodyPr wrap="square">
              <a:spAutoFit/>
            </a:bodyPr>
            <a:lstStyle/>
            <a:p>
              <a:r>
                <a:rPr lang="en-US" sz="3200" b="0" i="0" u="none" strike="noStrike" baseline="0" dirty="0">
                  <a:solidFill>
                    <a:schemeClr val="accent1"/>
                  </a:solidFill>
                  <a:latin typeface="Calibri" panose="020F0502020204030204" pitchFamily="34" charset="0"/>
                </a:rPr>
                <a:t> </a:t>
              </a:r>
              <a:r>
                <a:rPr lang="en-US" sz="1800" b="1" i="1" u="none" strike="noStrike" baseline="0" dirty="0">
                  <a:solidFill>
                    <a:schemeClr val="accent1"/>
                  </a:solidFill>
                  <a:latin typeface="Calibri" panose="020F0502020204030204" pitchFamily="34" charset="0"/>
                </a:rPr>
                <a:t>Identify the Organizational Single Audit Compliance form </a:t>
              </a:r>
              <a:endParaRPr lang="en-US" dirty="0">
                <a:solidFill>
                  <a:schemeClr val="accent1"/>
                </a:solidFill>
              </a:endParaRPr>
            </a:p>
          </p:txBody>
        </p:sp>
      </p:grpSp>
      <p:sp>
        <p:nvSpPr>
          <p:cNvPr id="19" name="TextBox 18">
            <a:extLst>
              <a:ext uri="{FF2B5EF4-FFF2-40B4-BE49-F238E27FC236}">
                <a16:creationId xmlns:a16="http://schemas.microsoft.com/office/drawing/2014/main" id="{A9E36BD2-4A8D-1647-BD50-A62CF478508E}"/>
              </a:ext>
            </a:extLst>
          </p:cNvPr>
          <p:cNvSpPr txBox="1"/>
          <p:nvPr/>
        </p:nvSpPr>
        <p:spPr>
          <a:xfrm>
            <a:off x="7893180" y="3179886"/>
            <a:ext cx="4216748" cy="830997"/>
          </a:xfrm>
          <a:prstGeom prst="rect">
            <a:avLst/>
          </a:prstGeom>
          <a:noFill/>
        </p:spPr>
        <p:txBody>
          <a:bodyPr wrap="square">
            <a:spAutoFit/>
          </a:bodyPr>
          <a:lstStyle/>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Completed by authorized individual. </a:t>
            </a:r>
          </a:p>
        </p:txBody>
      </p:sp>
      <p:pic>
        <p:nvPicPr>
          <p:cNvPr id="4" name="Picture 3">
            <a:extLst>
              <a:ext uri="{FF2B5EF4-FFF2-40B4-BE49-F238E27FC236}">
                <a16:creationId xmlns:a16="http://schemas.microsoft.com/office/drawing/2014/main" id="{740F85F8-D5AF-42E3-C6C9-C5FC320A3A62}"/>
              </a:ext>
            </a:extLst>
          </p:cNvPr>
          <p:cNvPicPr>
            <a:picLocks noChangeAspect="1"/>
          </p:cNvPicPr>
          <p:nvPr/>
        </p:nvPicPr>
        <p:blipFill>
          <a:blip r:embed="rId7"/>
          <a:stretch>
            <a:fillRect/>
          </a:stretch>
        </p:blipFill>
        <p:spPr>
          <a:xfrm>
            <a:off x="8025435" y="4492487"/>
            <a:ext cx="3972035" cy="830998"/>
          </a:xfrm>
          <a:prstGeom prst="rect">
            <a:avLst/>
          </a:prstGeom>
        </p:spPr>
      </p:pic>
      <p:pic>
        <p:nvPicPr>
          <p:cNvPr id="8" name="Audio 7">
            <a:hlinkClick r:id="" action="ppaction://media"/>
            <a:extLst>
              <a:ext uri="{FF2B5EF4-FFF2-40B4-BE49-F238E27FC236}">
                <a16:creationId xmlns:a16="http://schemas.microsoft.com/office/drawing/2014/main" id="{6C80E383-5383-027F-A147-51E9157AD13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6847933"/>
      </p:ext>
    </p:extLst>
  </p:cSld>
  <p:clrMapOvr>
    <a:masterClrMapping/>
  </p:clrMapOvr>
  <mc:AlternateContent xmlns:mc="http://schemas.openxmlformats.org/markup-compatibility/2006">
    <mc:Choice xmlns:p14="http://schemas.microsoft.com/office/powerpoint/2010/main" Requires="p14">
      <p:transition spd="slow" p14:dur="2000" advTm="75709"/>
    </mc:Choice>
    <mc:Fallback>
      <p:transition spd="slow" advTm="7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0" fill="hold"/>
                                        <p:tgtEl>
                                          <p:spTgt spid="22"/>
                                        </p:tgtEl>
                                        <p:attrNameLst>
                                          <p:attrName>ppt_x</p:attrName>
                                        </p:attrNameLst>
                                      </p:cBhvr>
                                      <p:tavLst>
                                        <p:tav tm="0">
                                          <p:val>
                                            <p:strVal val="1+#ppt_w/2"/>
                                          </p:val>
                                        </p:tav>
                                        <p:tav tm="100000">
                                          <p:val>
                                            <p:strVal val="#ppt_x"/>
                                          </p:val>
                                        </p:tav>
                                      </p:tavLst>
                                    </p:anim>
                                    <p:anim calcmode="lin" valueType="num">
                                      <p:cBhvr additive="base">
                                        <p:cTn id="23"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1000" fill="hold"/>
                                        <p:tgtEl>
                                          <p:spTgt spid="19"/>
                                        </p:tgtEl>
                                        <p:attrNameLst>
                                          <p:attrName>ppt_x</p:attrName>
                                        </p:attrNameLst>
                                      </p:cBhvr>
                                      <p:tavLst>
                                        <p:tav tm="0">
                                          <p:val>
                                            <p:strVal val="1+#ppt_w/2"/>
                                          </p:val>
                                        </p:tav>
                                        <p:tav tm="100000">
                                          <p:val>
                                            <p:strVal val="#ppt_x"/>
                                          </p:val>
                                        </p:tav>
                                      </p:tavLst>
                                    </p:anim>
                                    <p:anim calcmode="lin" valueType="num">
                                      <p:cBhvr additive="base">
                                        <p:cTn id="29"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1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C8E8-4501-C2F7-7250-F23206D86B07}"/>
              </a:ext>
            </a:extLst>
          </p:cNvPr>
          <p:cNvSpPr>
            <a:spLocks noGrp="1"/>
          </p:cNvSpPr>
          <p:nvPr>
            <p:ph type="title"/>
          </p:nvPr>
        </p:nvSpPr>
        <p:spPr>
          <a:xfrm>
            <a:off x="1097280" y="795130"/>
            <a:ext cx="10021294" cy="913869"/>
          </a:xfrm>
        </p:spPr>
        <p:txBody>
          <a:bodyPr>
            <a:normAutofit/>
          </a:bodyPr>
          <a:lstStyle/>
          <a:p>
            <a:r>
              <a:rPr lang="en-US" sz="4400" b="1" dirty="0">
                <a:solidFill>
                  <a:schemeClr val="accent1">
                    <a:lumMod val="50000"/>
                  </a:schemeClr>
                </a:solidFill>
              </a:rPr>
              <a:t>How to Complete the OCSAR In TDA-GO</a:t>
            </a:r>
          </a:p>
        </p:txBody>
      </p:sp>
      <p:pic>
        <p:nvPicPr>
          <p:cNvPr id="8" name="Picture 7">
            <a:extLst>
              <a:ext uri="{FF2B5EF4-FFF2-40B4-BE49-F238E27FC236}">
                <a16:creationId xmlns:a16="http://schemas.microsoft.com/office/drawing/2014/main" id="{FD07DF0B-10AA-2D1D-B9C6-08500BE8C78A}"/>
              </a:ext>
            </a:extLst>
          </p:cNvPr>
          <p:cNvPicPr>
            <a:picLocks noChangeAspect="1"/>
          </p:cNvPicPr>
          <p:nvPr/>
        </p:nvPicPr>
        <p:blipFill>
          <a:blip r:embed="rId6"/>
          <a:stretch>
            <a:fillRect/>
          </a:stretch>
        </p:blipFill>
        <p:spPr>
          <a:xfrm>
            <a:off x="1030696" y="2121078"/>
            <a:ext cx="5236036" cy="3319677"/>
          </a:xfrm>
          <a:prstGeom prst="rect">
            <a:avLst/>
          </a:prstGeom>
        </p:spPr>
      </p:pic>
      <p:pic>
        <p:nvPicPr>
          <p:cNvPr id="13" name="Picture 12">
            <a:extLst>
              <a:ext uri="{FF2B5EF4-FFF2-40B4-BE49-F238E27FC236}">
                <a16:creationId xmlns:a16="http://schemas.microsoft.com/office/drawing/2014/main" id="{746A7F79-A624-C23E-DE1A-DEC44BEB497A}"/>
              </a:ext>
            </a:extLst>
          </p:cNvPr>
          <p:cNvPicPr>
            <a:picLocks noChangeAspect="1"/>
          </p:cNvPicPr>
          <p:nvPr/>
        </p:nvPicPr>
        <p:blipFill>
          <a:blip r:embed="rId7"/>
          <a:srcRect t="27521" r="25679"/>
          <a:stretch>
            <a:fillRect/>
          </a:stretch>
        </p:blipFill>
        <p:spPr>
          <a:xfrm>
            <a:off x="6540499" y="2983632"/>
            <a:ext cx="5059009" cy="2473025"/>
          </a:xfrm>
          <a:prstGeom prst="rect">
            <a:avLst/>
          </a:prstGeom>
        </p:spPr>
      </p:pic>
      <p:sp>
        <p:nvSpPr>
          <p:cNvPr id="16" name="Rectangle 15">
            <a:extLst>
              <a:ext uri="{FF2B5EF4-FFF2-40B4-BE49-F238E27FC236}">
                <a16:creationId xmlns:a16="http://schemas.microsoft.com/office/drawing/2014/main" id="{62606BC1-8AC1-02A8-1E83-CF45AD38BF33}"/>
              </a:ext>
            </a:extLst>
          </p:cNvPr>
          <p:cNvSpPr/>
          <p:nvPr/>
        </p:nvSpPr>
        <p:spPr>
          <a:xfrm>
            <a:off x="3251199" y="2136980"/>
            <a:ext cx="1077753" cy="3522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F8E424-7A80-15F9-BA0C-696E2A724095}"/>
              </a:ext>
            </a:extLst>
          </p:cNvPr>
          <p:cNvSpPr/>
          <p:nvPr/>
        </p:nvSpPr>
        <p:spPr>
          <a:xfrm>
            <a:off x="3251199" y="4499842"/>
            <a:ext cx="1901245" cy="3522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6567900-3B80-B19E-5DEA-8FF7851675E3}"/>
              </a:ext>
            </a:extLst>
          </p:cNvPr>
          <p:cNvSpPr/>
          <p:nvPr/>
        </p:nvSpPr>
        <p:spPr>
          <a:xfrm>
            <a:off x="1360115" y="4883866"/>
            <a:ext cx="1050456" cy="3522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C222274-F733-00EC-B5EF-A402BCD88777}"/>
              </a:ext>
            </a:extLst>
          </p:cNvPr>
          <p:cNvSpPr/>
          <p:nvPr/>
        </p:nvSpPr>
        <p:spPr>
          <a:xfrm>
            <a:off x="10758115" y="5064982"/>
            <a:ext cx="841394" cy="3439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2C4A78C5-3AC1-904C-8A27-307D398C98F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64544567"/>
      </p:ext>
    </p:extLst>
  </p:cSld>
  <p:clrMapOvr>
    <a:masterClrMapping/>
  </p:clrMapOvr>
  <mc:AlternateContent xmlns:mc="http://schemas.openxmlformats.org/markup-compatibility/2006">
    <mc:Choice xmlns:p14="http://schemas.microsoft.com/office/powerpoint/2010/main" Requires="p14">
      <p:transition spd="slow" p14:dur="2000" advTm="19273"/>
    </mc:Choice>
    <mc:Fallback>
      <p:transition spd="slow" advTm="1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16" grpId="0" animBg="1"/>
      <p:bldP spid="18" grpId="0" animBg="1" autoUpdateAnimBg="0"/>
      <p:bldP spid="2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D97B-9783-E92C-519A-B967C7B05574}"/>
              </a:ext>
            </a:extLst>
          </p:cNvPr>
          <p:cNvSpPr>
            <a:spLocks noGrp="1"/>
          </p:cNvSpPr>
          <p:nvPr>
            <p:ph type="title"/>
          </p:nvPr>
        </p:nvSpPr>
        <p:spPr>
          <a:xfrm>
            <a:off x="1097280" y="286603"/>
            <a:ext cx="10058400" cy="1450757"/>
          </a:xfrm>
        </p:spPr>
        <p:txBody>
          <a:bodyPr>
            <a:normAutofit/>
          </a:bodyPr>
          <a:lstStyle/>
          <a:p>
            <a:r>
              <a:rPr lang="en-US" b="1" dirty="0">
                <a:solidFill>
                  <a:schemeClr val="accent1">
                    <a:lumMod val="50000"/>
                  </a:schemeClr>
                </a:solidFill>
              </a:rPr>
              <a:t>Complete the Threshold Questions</a:t>
            </a:r>
          </a:p>
        </p:txBody>
      </p:sp>
      <p:pic>
        <p:nvPicPr>
          <p:cNvPr id="18" name="Picture 17">
            <a:extLst>
              <a:ext uri="{FF2B5EF4-FFF2-40B4-BE49-F238E27FC236}">
                <a16:creationId xmlns:a16="http://schemas.microsoft.com/office/drawing/2014/main" id="{23B644C8-771A-BF55-769E-E7DE258A5D3E}"/>
              </a:ext>
            </a:extLst>
          </p:cNvPr>
          <p:cNvPicPr>
            <a:picLocks noChangeAspect="1"/>
          </p:cNvPicPr>
          <p:nvPr/>
        </p:nvPicPr>
        <p:blipFill>
          <a:blip r:embed="rId6"/>
          <a:srcRect r="2258" b="22054"/>
          <a:stretch>
            <a:fillRect/>
          </a:stretch>
        </p:blipFill>
        <p:spPr>
          <a:xfrm>
            <a:off x="1985210" y="2485183"/>
            <a:ext cx="7491998" cy="3463356"/>
          </a:xfrm>
          <a:prstGeom prst="rect">
            <a:avLst/>
          </a:prstGeom>
        </p:spPr>
      </p:pic>
      <p:grpSp>
        <p:nvGrpSpPr>
          <p:cNvPr id="23" name="Group 22">
            <a:extLst>
              <a:ext uri="{FF2B5EF4-FFF2-40B4-BE49-F238E27FC236}">
                <a16:creationId xmlns:a16="http://schemas.microsoft.com/office/drawing/2014/main" id="{2AE22E73-A351-FDA1-7BF2-F3BE391024D8}"/>
              </a:ext>
            </a:extLst>
          </p:cNvPr>
          <p:cNvGrpSpPr/>
          <p:nvPr/>
        </p:nvGrpSpPr>
        <p:grpSpPr>
          <a:xfrm>
            <a:off x="5560081" y="3724519"/>
            <a:ext cx="5424750" cy="468278"/>
            <a:chOff x="4859741" y="3362014"/>
            <a:chExt cx="5424750" cy="468278"/>
          </a:xfrm>
        </p:grpSpPr>
        <p:sp>
          <p:nvSpPr>
            <p:cNvPr id="21" name="TextBox 20">
              <a:extLst>
                <a:ext uri="{FF2B5EF4-FFF2-40B4-BE49-F238E27FC236}">
                  <a16:creationId xmlns:a16="http://schemas.microsoft.com/office/drawing/2014/main" id="{5846AF71-23CE-D025-F236-6EF231B0202B}"/>
                </a:ext>
              </a:extLst>
            </p:cNvPr>
            <p:cNvSpPr txBox="1"/>
            <p:nvPr/>
          </p:nvSpPr>
          <p:spPr>
            <a:xfrm>
              <a:off x="6156278" y="3438525"/>
              <a:ext cx="4128213" cy="369332"/>
            </a:xfrm>
            <a:prstGeom prst="rect">
              <a:avLst/>
            </a:prstGeom>
            <a:noFill/>
          </p:spPr>
          <p:txBody>
            <a:bodyPr wrap="square">
              <a:spAutoFit/>
            </a:bodyPr>
            <a:lstStyle/>
            <a:p>
              <a:r>
                <a:rPr lang="en-US" sz="1800" i="0" u="none" strike="noStrike" kern="1200" baseline="0" dirty="0">
                  <a:solidFill>
                    <a:schemeClr val="accent1"/>
                  </a:solidFill>
                </a:rPr>
                <a:t>TDA enters the FYE date for communities. </a:t>
              </a:r>
              <a:endParaRPr lang="en-US" dirty="0">
                <a:solidFill>
                  <a:schemeClr val="accent1"/>
                </a:solidFill>
              </a:endParaRPr>
            </a:p>
          </p:txBody>
        </p:sp>
        <p:sp>
          <p:nvSpPr>
            <p:cNvPr id="22" name="Oval 21">
              <a:extLst>
                <a:ext uri="{FF2B5EF4-FFF2-40B4-BE49-F238E27FC236}">
                  <a16:creationId xmlns:a16="http://schemas.microsoft.com/office/drawing/2014/main" id="{AC85D1C1-64AE-9914-EAEE-E7EC841A673C}"/>
                </a:ext>
              </a:extLst>
            </p:cNvPr>
            <p:cNvSpPr/>
            <p:nvPr/>
          </p:nvSpPr>
          <p:spPr>
            <a:xfrm>
              <a:off x="4859741" y="3362014"/>
              <a:ext cx="1296537" cy="4682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Rounded Corners 2">
            <a:extLst>
              <a:ext uri="{FF2B5EF4-FFF2-40B4-BE49-F238E27FC236}">
                <a16:creationId xmlns:a16="http://schemas.microsoft.com/office/drawing/2014/main" id="{777E2A64-0D3D-4148-8362-3B70BB1A779C}"/>
              </a:ext>
            </a:extLst>
          </p:cNvPr>
          <p:cNvSpPr/>
          <p:nvPr/>
        </p:nvSpPr>
        <p:spPr>
          <a:xfrm>
            <a:off x="3781929" y="5300198"/>
            <a:ext cx="5438775" cy="46827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00EEF1C-06E6-223D-1EDC-0C613FC5E1E8}"/>
              </a:ext>
            </a:extLst>
          </p:cNvPr>
          <p:cNvSpPr txBox="1"/>
          <p:nvPr/>
        </p:nvSpPr>
        <p:spPr>
          <a:xfrm>
            <a:off x="2651211" y="1838448"/>
            <a:ext cx="6400800" cy="523220"/>
          </a:xfrm>
          <a:prstGeom prst="rect">
            <a:avLst/>
          </a:prstGeom>
          <a:noFill/>
        </p:spPr>
        <p:txBody>
          <a:bodyPr wrap="square">
            <a:spAutoFit/>
          </a:bodyPr>
          <a:lstStyle/>
          <a:p>
            <a:pPr algn="ctr">
              <a:buClr>
                <a:schemeClr val="accent1">
                  <a:lumMod val="60000"/>
                  <a:lumOff val="40000"/>
                </a:schemeClr>
              </a:buClr>
            </a:pPr>
            <a:r>
              <a:rPr lang="en-US" sz="2800" u="none" strike="noStrike" baseline="0" dirty="0">
                <a:solidFill>
                  <a:schemeClr val="accent1"/>
                </a:solidFill>
                <a:latin typeface="Calibri" panose="020F0502020204030204" pitchFamily="34" charset="0"/>
              </a:rPr>
              <a:t>For expenditures less than $500,000</a:t>
            </a:r>
            <a:endParaRPr lang="en-US" sz="2800" dirty="0">
              <a:solidFill>
                <a:schemeClr val="accent1"/>
              </a:solidFill>
            </a:endParaRPr>
          </a:p>
        </p:txBody>
      </p:sp>
      <p:sp>
        <p:nvSpPr>
          <p:cNvPr id="5" name="Rectangle 4">
            <a:extLst>
              <a:ext uri="{FF2B5EF4-FFF2-40B4-BE49-F238E27FC236}">
                <a16:creationId xmlns:a16="http://schemas.microsoft.com/office/drawing/2014/main" id="{AFF89E5F-1A8C-B905-913B-AA57D49AA37B}"/>
              </a:ext>
            </a:extLst>
          </p:cNvPr>
          <p:cNvSpPr/>
          <p:nvPr/>
        </p:nvSpPr>
        <p:spPr>
          <a:xfrm>
            <a:off x="2021306" y="4354551"/>
            <a:ext cx="1590675" cy="4286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771DD0-A619-ADEE-2115-DC3224EB9F53}"/>
              </a:ext>
            </a:extLst>
          </p:cNvPr>
          <p:cNvPicPr>
            <a:picLocks noChangeAspect="1"/>
          </p:cNvPicPr>
          <p:nvPr/>
        </p:nvPicPr>
        <p:blipFill>
          <a:blip r:embed="rId7"/>
          <a:stretch>
            <a:fillRect/>
          </a:stretch>
        </p:blipFill>
        <p:spPr>
          <a:xfrm>
            <a:off x="9477208" y="2154895"/>
            <a:ext cx="2343477" cy="943107"/>
          </a:xfrm>
          <a:prstGeom prst="rect">
            <a:avLst/>
          </a:prstGeom>
        </p:spPr>
      </p:pic>
      <p:sp>
        <p:nvSpPr>
          <p:cNvPr id="8" name="Rectangle 7">
            <a:extLst>
              <a:ext uri="{FF2B5EF4-FFF2-40B4-BE49-F238E27FC236}">
                <a16:creationId xmlns:a16="http://schemas.microsoft.com/office/drawing/2014/main" id="{9E1EDC9D-4938-B62D-577D-0D28549BA614}"/>
              </a:ext>
            </a:extLst>
          </p:cNvPr>
          <p:cNvSpPr/>
          <p:nvPr/>
        </p:nvSpPr>
        <p:spPr>
          <a:xfrm>
            <a:off x="10076761" y="2154895"/>
            <a:ext cx="1700270" cy="33028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734973-51C3-40FC-B33D-77C29D221B18}"/>
              </a:ext>
            </a:extLst>
          </p:cNvPr>
          <p:cNvSpPr/>
          <p:nvPr/>
        </p:nvSpPr>
        <p:spPr>
          <a:xfrm>
            <a:off x="11304896" y="2499436"/>
            <a:ext cx="363940" cy="2067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30603852-357A-BC43-D766-9A6308CC5AE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49218879"/>
      </p:ext>
    </p:extLst>
  </p:cSld>
  <p:clrMapOvr>
    <a:masterClrMapping/>
  </p:clrMapOvr>
  <mc:AlternateContent xmlns:mc="http://schemas.openxmlformats.org/markup-compatibility/2006">
    <mc:Choice xmlns:p14="http://schemas.microsoft.com/office/powerpoint/2010/main" Requires="p14">
      <p:transition spd="slow" p14:dur="2000" advTm="44272"/>
    </mc:Choice>
    <mc:Fallback>
      <p:transition spd="slow" advTm="4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3"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4|12.2|5.7|7.1"/>
</p:tagLst>
</file>

<file path=ppt/tags/tag2.xml><?xml version="1.0" encoding="utf-8"?>
<p:tagLst xmlns:a="http://schemas.openxmlformats.org/drawingml/2006/main" xmlns:r="http://schemas.openxmlformats.org/officeDocument/2006/relationships" xmlns:p="http://schemas.openxmlformats.org/presentationml/2006/main">
  <p:tag name="TIMING" val="|3.1|3.5|3.1|4.9"/>
</p:tagLst>
</file>

<file path=ppt/tags/tag3.xml><?xml version="1.0" encoding="utf-8"?>
<p:tagLst xmlns:a="http://schemas.openxmlformats.org/drawingml/2006/main" xmlns:r="http://schemas.openxmlformats.org/officeDocument/2006/relationships" xmlns:p="http://schemas.openxmlformats.org/presentationml/2006/main">
  <p:tag name="TIMING" val="|17.3|7.4|2.3"/>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10.5|6.7"/>
</p:tagLst>
</file>

<file path=ppt/tags/tag6.xml><?xml version="1.0" encoding="utf-8"?>
<p:tagLst xmlns:a="http://schemas.openxmlformats.org/drawingml/2006/main" xmlns:r="http://schemas.openxmlformats.org/officeDocument/2006/relationships" xmlns:p="http://schemas.openxmlformats.org/presentationml/2006/main">
  <p:tag name="TIMING" val="|8.3"/>
</p:tagLst>
</file>

<file path=ppt/tags/tag7.xml><?xml version="1.0" encoding="utf-8"?>
<p:tagLst xmlns:a="http://schemas.openxmlformats.org/drawingml/2006/main" xmlns:r="http://schemas.openxmlformats.org/officeDocument/2006/relationships" xmlns:p="http://schemas.openxmlformats.org/presentationml/2006/main">
  <p:tag name="TIMING" val="|11.1|7.9|7.8|5.4|9.4|11.8|9.2"/>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4763</TotalTime>
  <Words>1895</Words>
  <Application>Microsoft Office PowerPoint</Application>
  <PresentationFormat>Widescreen</PresentationFormat>
  <Paragraphs>182</Paragraphs>
  <Slides>17</Slides>
  <Notes>17</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Book Antiqua</vt:lpstr>
      <vt:lpstr>Calibri</vt:lpstr>
      <vt:lpstr>Calibri Light</vt:lpstr>
      <vt:lpstr>Courier New</vt:lpstr>
      <vt:lpstr>Wingdings</vt:lpstr>
      <vt:lpstr>Retrospect</vt:lpstr>
      <vt:lpstr>PowerPoint Presentation</vt:lpstr>
      <vt:lpstr>The Single Audit Act of 1984</vt:lpstr>
      <vt:lpstr>Law, Regulations, and Procedures</vt:lpstr>
      <vt:lpstr>Single Audit Thresholds</vt:lpstr>
      <vt:lpstr>New Threshold</vt:lpstr>
      <vt:lpstr>TxCDBG and the OCSAR report </vt:lpstr>
      <vt:lpstr>How to Complete the OCSAR In TDA-GO</vt:lpstr>
      <vt:lpstr>How to Complete the OCSAR In TDA-GO</vt:lpstr>
      <vt:lpstr>Complete the Threshold Questions</vt:lpstr>
      <vt:lpstr>PowerPoint Presentation</vt:lpstr>
      <vt:lpstr>Single Audit Record</vt:lpstr>
      <vt:lpstr>Complete Assessment Risk </vt:lpstr>
      <vt:lpstr>Evidence of FAC Acceptance</vt:lpstr>
      <vt:lpstr>Search Single Audit Reports</vt:lpstr>
      <vt:lpstr>Submit the OSCAR </vt:lpstr>
      <vt:lpstr>Did you Conduct a Single Audit Correctly?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Chardon-Martinez</dc:creator>
  <cp:lastModifiedBy>Madison Brown</cp:lastModifiedBy>
  <cp:revision>101</cp:revision>
  <cp:lastPrinted>2025-07-11T15:29:11Z</cp:lastPrinted>
  <dcterms:created xsi:type="dcterms:W3CDTF">2023-10-20T17:07:29Z</dcterms:created>
  <dcterms:modified xsi:type="dcterms:W3CDTF">2025-07-11T16:24:55Z</dcterms:modified>
</cp:coreProperties>
</file>